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016D80-78CC-457A-8649-6DF0A8D789EE}" type="datetimeFigureOut">
              <a:rPr lang="en-US" smtClean="0"/>
              <a:pPr/>
              <a:t>9/24/2011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19F5F4-5583-4610-BB96-14BC11088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19F5F4-5583-4610-BB96-14BC11088B5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D8B15-170B-4ECD-9506-46A730EF420A}" type="datetimeFigureOut">
              <a:rPr lang="en-US" smtClean="0"/>
              <a:pPr/>
              <a:t>9/24/2011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C9F3E-6F12-487F-B45B-6263FB3ABA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D8B15-170B-4ECD-9506-46A730EF420A}" type="datetimeFigureOut">
              <a:rPr lang="en-US" smtClean="0"/>
              <a:pPr/>
              <a:t>9/24/2011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C9F3E-6F12-487F-B45B-6263FB3ABA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D8B15-170B-4ECD-9506-46A730EF420A}" type="datetimeFigureOut">
              <a:rPr lang="en-US" smtClean="0"/>
              <a:pPr/>
              <a:t>9/24/2011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C9F3E-6F12-487F-B45B-6263FB3ABA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D8B15-170B-4ECD-9506-46A730EF420A}" type="datetimeFigureOut">
              <a:rPr lang="en-US" smtClean="0"/>
              <a:pPr/>
              <a:t>9/24/2011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C9F3E-6F12-487F-B45B-6263FB3ABA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D8B15-170B-4ECD-9506-46A730EF420A}" type="datetimeFigureOut">
              <a:rPr lang="en-US" smtClean="0"/>
              <a:pPr/>
              <a:t>9/24/2011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C9F3E-6F12-487F-B45B-6263FB3ABA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D8B15-170B-4ECD-9506-46A730EF420A}" type="datetimeFigureOut">
              <a:rPr lang="en-US" smtClean="0"/>
              <a:pPr/>
              <a:t>9/24/2011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C9F3E-6F12-487F-B45B-6263FB3ABA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D8B15-170B-4ECD-9506-46A730EF420A}" type="datetimeFigureOut">
              <a:rPr lang="en-US" smtClean="0"/>
              <a:pPr/>
              <a:t>9/24/2011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C9F3E-6F12-487F-B45B-6263FB3ABA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D8B15-170B-4ECD-9506-46A730EF420A}" type="datetimeFigureOut">
              <a:rPr lang="en-US" smtClean="0"/>
              <a:pPr/>
              <a:t>9/24/2011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C9F3E-6F12-487F-B45B-6263FB3ABA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D8B15-170B-4ECD-9506-46A730EF420A}" type="datetimeFigureOut">
              <a:rPr lang="en-US" smtClean="0"/>
              <a:pPr/>
              <a:t>9/24/2011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C9F3E-6F12-487F-B45B-6263FB3ABA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D8B15-170B-4ECD-9506-46A730EF420A}" type="datetimeFigureOut">
              <a:rPr lang="en-US" smtClean="0"/>
              <a:pPr/>
              <a:t>9/24/2011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C9F3E-6F12-487F-B45B-6263FB3ABA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D8B15-170B-4ECD-9506-46A730EF420A}" type="datetimeFigureOut">
              <a:rPr lang="en-US" smtClean="0"/>
              <a:pPr/>
              <a:t>9/24/2011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5CC9F3E-6F12-487F-B45B-6263FB3ABA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DED8B15-170B-4ECD-9506-46A730EF420A}" type="datetimeFigureOut">
              <a:rPr lang="en-US" smtClean="0"/>
              <a:pPr/>
              <a:t>9/24/2011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5CC9F3E-6F12-487F-B45B-6263FB3ABA4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wmf"/><Relationship Id="rId5" Type="http://schemas.openxmlformats.org/officeDocument/2006/relationships/image" Target="../media/image9.gif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Worldwide_vehicle_sales" TargetMode="External"/><Relationship Id="rId13" Type="http://schemas.openxmlformats.org/officeDocument/2006/relationships/image" Target="../media/image17.wmf"/><Relationship Id="rId3" Type="http://schemas.openxmlformats.org/officeDocument/2006/relationships/image" Target="../media/image14.wmf"/><Relationship Id="rId7" Type="http://schemas.openxmlformats.org/officeDocument/2006/relationships/hyperlink" Target="http://en.wikipedia.org/wiki/List_of_automobile_manufacturers" TargetMode="External"/><Relationship Id="rId12" Type="http://schemas.openxmlformats.org/officeDocument/2006/relationships/image" Target="../media/image16.png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United_States" TargetMode="External"/><Relationship Id="rId11" Type="http://schemas.openxmlformats.org/officeDocument/2006/relationships/hyperlink" Target="http://en.wikipedia.org/wiki/Henry_Ford" TargetMode="External"/><Relationship Id="rId5" Type="http://schemas.openxmlformats.org/officeDocument/2006/relationships/hyperlink" Target="http://en.wikipedia.org/wiki/Ford_Motor_Company" TargetMode="External"/><Relationship Id="rId10" Type="http://schemas.openxmlformats.org/officeDocument/2006/relationships/hyperlink" Target="http://en.wikipedia.org/wiki/Detroit" TargetMode="External"/><Relationship Id="rId4" Type="http://schemas.openxmlformats.org/officeDocument/2006/relationships/image" Target="../media/image15.wmf"/><Relationship Id="rId9" Type="http://schemas.openxmlformats.org/officeDocument/2006/relationships/hyperlink" Target="http://en.wikipedia.org/wiki/Dearborn,_Michigan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Travel and Tourism Components and Services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562664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ü"/>
            </a:pPr>
            <a:r>
              <a:rPr lang="en-US" dirty="0" smtClean="0"/>
              <a:t> Transportation Services</a:t>
            </a:r>
          </a:p>
          <a:p>
            <a:pPr algn="l">
              <a:buFont typeface="Wingdings" pitchFamily="2" charset="2"/>
              <a:buChar char="ü"/>
            </a:pPr>
            <a:r>
              <a:rPr lang="en-US" dirty="0" smtClean="0"/>
              <a:t>Accommodation and Hospitality Services </a:t>
            </a:r>
          </a:p>
          <a:p>
            <a:pPr algn="l">
              <a:buFont typeface="Wingdings" pitchFamily="2" charset="2"/>
              <a:buChar char="ü"/>
            </a:pPr>
            <a:r>
              <a:rPr lang="en-US" dirty="0" smtClean="0"/>
              <a:t>Travel Distributing System</a:t>
            </a:r>
          </a:p>
          <a:p>
            <a:pPr algn="l">
              <a:buFont typeface="Wingdings" pitchFamily="2" charset="2"/>
              <a:buChar char="ü"/>
            </a:pPr>
            <a:r>
              <a:rPr lang="en-US" dirty="0" smtClean="0"/>
              <a:t>Special Services and Products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674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Hotel Guests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Divided into two general market segments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Business or government travelers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Pleasure or leisure travelers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Franchise: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The contract between the franchisee and franchiser to use the owners trademarks, trade name or copy rights licenses.</a:t>
            </a:r>
          </a:p>
          <a:p>
            <a:pPr lvl="1">
              <a:buFont typeface="Wingdings" pitchFamily="2" charset="2"/>
              <a:buChar char="Ø"/>
            </a:pP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Transportation Services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6" name="Picture 2" descr="C:\Program Files\Microsoft Office\MEDIA\CAGCAT10\j029323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670896">
            <a:off x="5479763" y="-235762"/>
            <a:ext cx="1832699" cy="1833247"/>
          </a:xfrm>
          <a:prstGeom prst="rect">
            <a:avLst/>
          </a:prstGeom>
          <a:noFill/>
        </p:spPr>
      </p:pic>
      <p:pic>
        <p:nvPicPr>
          <p:cNvPr id="1028" name="Picture 4" descr="C:\Documents and Settings\Administrator.LAB11PC07\Local Settings\Temporary Internet Files\Content.IE5\0EZVZDTY\MC90038368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29400" y="2514600"/>
            <a:ext cx="2207057" cy="1479499"/>
          </a:xfrm>
          <a:prstGeom prst="rect">
            <a:avLst/>
          </a:prstGeom>
          <a:noFill/>
        </p:spPr>
      </p:pic>
      <p:pic>
        <p:nvPicPr>
          <p:cNvPr id="1029" name="Picture 5" descr="C:\Documents and Settings\Administrator.LAB11PC07\Local Settings\Temporary Internet Files\Content.IE5\0OPR1JSM\MC900322711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24000" y="4648200"/>
            <a:ext cx="2824681" cy="1860487"/>
          </a:xfrm>
          <a:prstGeom prst="rect">
            <a:avLst/>
          </a:prstGeom>
          <a:noFill/>
        </p:spPr>
      </p:pic>
      <p:pic>
        <p:nvPicPr>
          <p:cNvPr id="1030" name="Picture 6" descr="C:\Documents and Settings\Administrator.LAB11PC07\Local Settings\Temporary Internet Files\Content.IE5\0EZVZDTY\MC900055448[1]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00600" y="4495800"/>
            <a:ext cx="3733800" cy="1944232"/>
          </a:xfrm>
          <a:prstGeom prst="rect">
            <a:avLst/>
          </a:prstGeom>
          <a:noFill/>
        </p:spPr>
      </p:pic>
      <p:pic>
        <p:nvPicPr>
          <p:cNvPr id="1031" name="Picture 7" descr="C:\Documents and Settings\Administrator.LAB11PC07\Local Settings\Temporary Internet Files\Content.IE5\0OPR1JSM\MC900295612[1]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52600" y="2590800"/>
            <a:ext cx="2971800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077200" cy="74371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Introduction: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90600"/>
            <a:ext cx="8991600" cy="58674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We will be looking into two things regarding the transportation services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Basic aspects of the passenger travel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Relationship between transportation and technology.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Evolution of Passenger travel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Horse drawn carriage	         	         Jet Plane	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accommodation sector has been greatly influences by these changes in the </a:t>
            </a:r>
          </a:p>
          <a:p>
            <a:pPr lvl="2">
              <a:buNone/>
            </a:pPr>
            <a:endParaRPr lang="en-US" dirty="0" smtClean="0"/>
          </a:p>
        </p:txBody>
      </p:sp>
      <p:sp>
        <p:nvSpPr>
          <p:cNvPr id="7" name="Right Arrow 6"/>
          <p:cNvSpPr/>
          <p:nvPr/>
        </p:nvSpPr>
        <p:spPr>
          <a:xfrm>
            <a:off x="3581400" y="3048000"/>
            <a:ext cx="16002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Technology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History Development of Passenger Travel</a:t>
            </a:r>
            <a:br>
              <a:rPr lang="en-US" sz="4400" dirty="0" smtClean="0"/>
            </a:br>
            <a:endParaRPr lang="en-US" sz="4400" dirty="0"/>
          </a:p>
        </p:txBody>
      </p:sp>
      <p:pic>
        <p:nvPicPr>
          <p:cNvPr id="3074" name="Picture 2" descr="C:\Documents and Settings\Administrator.LAB11PC07\Local Settings\Temporary Internet Files\Content.IE5\AER86I88\MC900384102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609600"/>
            <a:ext cx="1820570" cy="1131113"/>
          </a:xfrm>
          <a:prstGeom prst="rect">
            <a:avLst/>
          </a:prstGeom>
          <a:noFill/>
        </p:spPr>
      </p:pic>
      <p:pic>
        <p:nvPicPr>
          <p:cNvPr id="3076" name="Picture 4" descr="C:\Documents and Settings\Administrator.LAB11PC07\Local Settings\Temporary Internet Files\Content.IE5\AER86I88\MM900046597[1]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324835">
            <a:off x="5712784" y="1305075"/>
            <a:ext cx="1213762" cy="1303999"/>
          </a:xfrm>
          <a:prstGeom prst="rect">
            <a:avLst/>
          </a:prstGeom>
          <a:noFill/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1371600"/>
            <a:ext cx="6400800" cy="438912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Early Modes of Transportation 16</a:t>
            </a:r>
            <a:r>
              <a:rPr lang="en-US" baseline="30000" dirty="0" smtClean="0"/>
              <a:t>th</a:t>
            </a:r>
            <a:r>
              <a:rPr lang="en-US" dirty="0" smtClean="0"/>
              <a:t> -19 Cent.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By Land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Horse back</a:t>
            </a:r>
          </a:p>
          <a:p>
            <a:pPr lvl="1">
              <a:buNone/>
            </a:pPr>
            <a:r>
              <a:rPr lang="en-US" dirty="0" smtClean="0"/>
              <a:t>	Due to improvement of roads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Coaches</a:t>
            </a:r>
          </a:p>
          <a:p>
            <a:pPr lvl="1">
              <a:buNone/>
            </a:pPr>
            <a:r>
              <a:rPr lang="en-US" dirty="0" smtClean="0"/>
              <a:t>	Designed to make passengers to comfortable during land travel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By Sea, 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Ship designed had been improved for seafaring </a:t>
            </a:r>
          </a:p>
          <a:p>
            <a:pPr lvl="3">
              <a:buFont typeface="Wingdings" pitchFamily="2" charset="2"/>
              <a:buChar char="Ø"/>
            </a:pPr>
            <a:r>
              <a:rPr lang="en-US" dirty="0" smtClean="0"/>
              <a:t>Sailing Ships</a:t>
            </a:r>
          </a:p>
          <a:p>
            <a:pPr lvl="3">
              <a:buFont typeface="Wingdings" pitchFamily="2" charset="2"/>
              <a:buChar char="Ø"/>
            </a:pPr>
            <a:r>
              <a:rPr lang="en-US" dirty="0" smtClean="0"/>
              <a:t>Steam ships</a:t>
            </a:r>
          </a:p>
          <a:p>
            <a:pPr lvl="1">
              <a:buFont typeface="Wingdings" pitchFamily="2" charset="2"/>
              <a:buChar char="Ø"/>
            </a:pPr>
            <a:endParaRPr lang="en-US" dirty="0" smtClean="0"/>
          </a:p>
          <a:p>
            <a:pPr lvl="1">
              <a:buFont typeface="Wingdings" pitchFamily="2" charset="2"/>
              <a:buChar char="Ø"/>
            </a:pPr>
            <a:endParaRPr lang="en-US" dirty="0" smtClean="0"/>
          </a:p>
          <a:p>
            <a:pPr lvl="2">
              <a:buFont typeface="Wingdings" pitchFamily="2" charset="2"/>
              <a:buChar char="Ø"/>
            </a:pPr>
            <a:endParaRPr lang="en-US" dirty="0"/>
          </a:p>
        </p:txBody>
      </p:sp>
      <p:pic>
        <p:nvPicPr>
          <p:cNvPr id="8" name="Picture 7" descr="C:\Documents and Settings\Administrator.LAB11PC07\Local Settings\Temporary Internet Files\Content.IE5\0OPR1JSM\MC900295612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6553200" y="1981200"/>
            <a:ext cx="1905000" cy="1371600"/>
          </a:xfrm>
          <a:prstGeom prst="rect">
            <a:avLst/>
          </a:prstGeom>
          <a:noFill/>
        </p:spPr>
      </p:pic>
      <p:pic>
        <p:nvPicPr>
          <p:cNvPr id="3077" name="Picture 5" descr="C:\Documents and Settings\Administrator.LAB11PC07\Local Settings\Temporary Internet Files\Content.IE5\AER86I88\MM900236252[1]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72200" y="4953000"/>
            <a:ext cx="1447800" cy="1600200"/>
          </a:xfrm>
          <a:prstGeom prst="rect">
            <a:avLst/>
          </a:prstGeom>
          <a:noFill/>
        </p:spPr>
      </p:pic>
      <p:pic>
        <p:nvPicPr>
          <p:cNvPr id="3078" name="Picture 6" descr="C:\Documents and Settings\Administrator.LAB11PC07\Local Settings\Temporary Internet Files\Content.IE5\0EZVZDTY\MC900368446[1]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24600" y="3124200"/>
            <a:ext cx="1452982" cy="1824228"/>
          </a:xfrm>
          <a:prstGeom prst="rect">
            <a:avLst/>
          </a:prstGeom>
          <a:noFill/>
        </p:spPr>
      </p:pic>
      <p:pic>
        <p:nvPicPr>
          <p:cNvPr id="9" name="Picture 4" descr="C:\Documents and Settings\Administrator.LAB11PC07\Local Settings\Temporary Internet Files\Content.IE5\AER86I88\MM900046597[1]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324835" flipH="1">
            <a:off x="439493" y="5318804"/>
            <a:ext cx="1354803" cy="1303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US" sz="3600" dirty="0" smtClean="0"/>
              <a:t>Development of Railroads and Ocean Liners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5562600" cy="5562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 smtClean="0"/>
              <a:t>-First transportation mode to be used for passenger travel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Rail &amp; Ocean Liners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Developed in 1800’s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Grew through 19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cent.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1835, Great Western Railway linked London and Bristol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1841, Thomas Cook pioneered first rail tour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First trans continental railroad was completed in US in 1869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19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cent. Rail dominated  land passenger movement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Improved inland access from major cities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Improvement in steamships technology in the late 1800’s -1900’s led the age of the great ocean liners such as ( Queen Mary &amp; Queen Elizabeth)</a:t>
            </a:r>
          </a:p>
          <a:p>
            <a:pPr lvl="1">
              <a:buFont typeface="Wingdings" pitchFamily="2" charset="2"/>
              <a:buChar char="Ø"/>
            </a:pPr>
            <a:endParaRPr lang="en-US" sz="2000" dirty="0"/>
          </a:p>
        </p:txBody>
      </p:sp>
      <p:pic>
        <p:nvPicPr>
          <p:cNvPr id="4" name="Picture 5" descr="C:\Documents and Settings\Administrator.LAB11PC07\Local Settings\Temporary Internet Files\Content.IE5\0OPR1JSM\MC900322711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1066800"/>
            <a:ext cx="2824681" cy="2438400"/>
          </a:xfrm>
          <a:prstGeom prst="rect">
            <a:avLst/>
          </a:prstGeom>
          <a:noFill/>
        </p:spPr>
      </p:pic>
      <p:pic>
        <p:nvPicPr>
          <p:cNvPr id="1026" name="Picture 2" descr="C:\Documents and Settings\Administrator.LAB11PC07\Local Settings\Temporary Internet Files\Content.IE5\0OPR1JSM\MC900383106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3200400"/>
            <a:ext cx="1815998" cy="1336853"/>
          </a:xfrm>
          <a:prstGeom prst="rect">
            <a:avLst/>
          </a:prstGeom>
          <a:noFill/>
        </p:spPr>
      </p:pic>
      <p:pic>
        <p:nvPicPr>
          <p:cNvPr id="1028" name="Picture 4" descr="C:\Documents and Settings\Administrator.LAB11PC07\Local Settings\Temporary Internet Files\Content.IE5\0EZVZDTY\MC900382589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4572000"/>
            <a:ext cx="2667000" cy="205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C:\Documents and Settings\Administrator.LAB11PC07\Local Settings\Temporary Internet Files\Content.IE5\AER86I88\MC900391236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0" y="4724400"/>
            <a:ext cx="1883664" cy="1585570"/>
          </a:xfrm>
          <a:prstGeom prst="rect">
            <a:avLst/>
          </a:prstGeom>
          <a:noFill/>
        </p:spPr>
      </p:pic>
      <p:pic>
        <p:nvPicPr>
          <p:cNvPr id="2052" name="Picture 4" descr="C:\Documents and Settings\Administrator.LAB11PC07\Local Settings\Temporary Internet Files\Content.IE5\AER86I88\MC900157581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438400"/>
            <a:ext cx="1788566" cy="1211580"/>
          </a:xfrm>
          <a:prstGeom prst="rect">
            <a:avLst/>
          </a:prstGeom>
          <a:noFill/>
        </p:spPr>
      </p:pic>
      <p:pic>
        <p:nvPicPr>
          <p:cNvPr id="2051" name="Picture 3" descr="C:\Documents and Settings\Administrator.LAB11PC07\Local Settings\Temporary Internet Files\Content.IE5\AER86I88\MC90037069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0" y="0"/>
            <a:ext cx="2522373" cy="1615745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Automobiles &amp; Airlines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In early 1900’s, mass production of the automobile was pioneered by Ford Motors.</a:t>
            </a:r>
          </a:p>
          <a:p>
            <a:pPr lvl="2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FF0000"/>
                </a:solidFill>
                <a:hlinkClick r:id="rId5" action="ppaction://hlinkfile" tooltip="Ford Motor Company"/>
              </a:rPr>
              <a:t>Ford Motor Company</a:t>
            </a:r>
            <a:r>
              <a:rPr lang="en-US" b="1" dirty="0" smtClean="0">
                <a:solidFill>
                  <a:srgbClr val="FF0000"/>
                </a:solidFill>
              </a:rPr>
              <a:t> is an </a:t>
            </a:r>
            <a:r>
              <a:rPr lang="en-US" b="1" dirty="0" smtClean="0">
                <a:solidFill>
                  <a:srgbClr val="FF0000"/>
                </a:solidFill>
                <a:hlinkClick r:id="rId6" action="ppaction://hlinkfile" tooltip="United States"/>
              </a:rPr>
              <a:t>American</a:t>
            </a:r>
            <a:r>
              <a:rPr lang="en-US" b="1" dirty="0" smtClean="0">
                <a:solidFill>
                  <a:srgbClr val="FF0000"/>
                </a:solidFill>
              </a:rPr>
              <a:t> automaker and the world's </a:t>
            </a:r>
            <a:r>
              <a:rPr lang="en-US" b="1" dirty="0" smtClean="0">
                <a:solidFill>
                  <a:srgbClr val="FF0000"/>
                </a:solidFill>
                <a:hlinkClick r:id="rId7" action="ppaction://hlinkfile" tooltip="List of automobile manufacturers"/>
              </a:rPr>
              <a:t>fifth largest automaker</a:t>
            </a:r>
            <a:r>
              <a:rPr lang="en-US" b="1" dirty="0" smtClean="0">
                <a:solidFill>
                  <a:srgbClr val="FF0000"/>
                </a:solidFill>
              </a:rPr>
              <a:t> based on </a:t>
            </a:r>
            <a:r>
              <a:rPr lang="en-US" b="1" dirty="0" smtClean="0">
                <a:solidFill>
                  <a:srgbClr val="FF0000"/>
                </a:solidFill>
                <a:hlinkClick r:id="rId8" action="ppaction://hlinkfile" tooltip="Worldwide vehicle sales"/>
              </a:rPr>
              <a:t>worldwide vehicle sales</a:t>
            </a:r>
            <a:r>
              <a:rPr lang="en-US" b="1" dirty="0" smtClean="0">
                <a:solidFill>
                  <a:srgbClr val="FF0000"/>
                </a:solidFill>
              </a:rPr>
              <a:t>. Based in </a:t>
            </a:r>
            <a:r>
              <a:rPr lang="en-US" b="1" dirty="0" smtClean="0">
                <a:solidFill>
                  <a:srgbClr val="FF0000"/>
                </a:solidFill>
                <a:hlinkClick r:id="rId9" action="ppaction://hlinkfile" tooltip="Dearborn, Michigan"/>
              </a:rPr>
              <a:t>Dearborn, Michigan</a:t>
            </a:r>
            <a:r>
              <a:rPr lang="en-US" b="1" dirty="0" smtClean="0">
                <a:solidFill>
                  <a:srgbClr val="FF0000"/>
                </a:solidFill>
              </a:rPr>
              <a:t>, a suburb of </a:t>
            </a:r>
            <a:r>
              <a:rPr lang="en-US" b="1" dirty="0" smtClean="0">
                <a:solidFill>
                  <a:srgbClr val="FF0000"/>
                </a:solidFill>
                <a:hlinkClick r:id="rId10" action="ppaction://hlinkfile" tooltip="Detroit"/>
              </a:rPr>
              <a:t>Detroit</a:t>
            </a:r>
            <a:r>
              <a:rPr lang="en-US" b="1" dirty="0" smtClean="0">
                <a:solidFill>
                  <a:srgbClr val="FF0000"/>
                </a:solidFill>
              </a:rPr>
              <a:t>, the automaker was founded by </a:t>
            </a:r>
            <a:r>
              <a:rPr lang="en-US" b="1" dirty="0" smtClean="0">
                <a:solidFill>
                  <a:srgbClr val="FF0000"/>
                </a:solidFill>
                <a:hlinkClick r:id="rId11" action="ppaction://hlinkfile" tooltip="Henry Ford"/>
              </a:rPr>
              <a:t>Henry Ford</a:t>
            </a:r>
            <a:r>
              <a:rPr lang="en-US" b="1" dirty="0" smtClean="0">
                <a:solidFill>
                  <a:srgbClr val="FF0000"/>
                </a:solidFill>
              </a:rPr>
              <a:t>, and </a:t>
            </a:r>
            <a:r>
              <a:rPr lang="en-US" dirty="0" smtClean="0">
                <a:solidFill>
                  <a:srgbClr val="FF0000"/>
                </a:solidFill>
              </a:rPr>
              <a:t>incorporated on June 16, 1903</a:t>
            </a:r>
          </a:p>
          <a:p>
            <a:pPr lvl="3"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"Any customer can have a car painted any color that he wants so long as it is black." 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Flexible, affordable, convenience,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Other ground transportation: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Buses	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Recreational vehicles (RV)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Cruise Ship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FF0000"/>
                </a:solidFill>
              </a:rPr>
              <a:t>Feries</a:t>
            </a:r>
            <a:endParaRPr lang="en-US" dirty="0" smtClean="0">
              <a:solidFill>
                <a:srgbClr val="FF0000"/>
              </a:solidFill>
            </a:endParaRPr>
          </a:p>
        </p:txBody>
      </p:sp>
      <p:pic>
        <p:nvPicPr>
          <p:cNvPr id="2050" name="Picture 2" descr="C:\Documents and Settings\Administrator.LAB11PC07\Local Settings\Temporary Internet Files\Content.IE5\0EZVZDTY\MC900440390[1].png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019800" y="-838200"/>
            <a:ext cx="2743200" cy="2743200"/>
          </a:xfrm>
          <a:prstGeom prst="rect">
            <a:avLst/>
          </a:prstGeom>
          <a:noFill/>
        </p:spPr>
      </p:pic>
      <p:pic>
        <p:nvPicPr>
          <p:cNvPr id="2053" name="Picture 5" descr="C:\Documents and Settings\Administrator.LAB11PC07\Local Settings\Temporary Internet Files\Content.IE5\0OPR1JSM\MC900332012[1].wmf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791200" y="3352800"/>
            <a:ext cx="3352800" cy="1899719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Program Files\Microsoft Office\MEDIA\CAGCAT10\j029323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670896">
            <a:off x="5164626" y="-905628"/>
            <a:ext cx="1983299" cy="3786180"/>
          </a:xfrm>
          <a:prstGeom prst="rect">
            <a:avLst/>
          </a:prstGeom>
          <a:noFill/>
        </p:spPr>
      </p:pic>
      <p:pic>
        <p:nvPicPr>
          <p:cNvPr id="3075" name="Picture 3" descr="C:\Documents and Settings\Administrator.LAB11PC07\Local Settings\Temporary Internet Files\Content.IE5\0OPR1JSM\MP900403165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605784" cy="2590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solidFill>
                  <a:srgbClr val="FF0000"/>
                </a:solidFill>
              </a:rPr>
              <a:t>Air Travel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Development of airplane diminished the rise of ocean liners.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Air Travel: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Schedule Service- provides regular service to the general public.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Charter Service- privately contracted to provide service to defined groups.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Regulations: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Safety &amp; Security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Cost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Airport</a:t>
            </a:r>
          </a:p>
          <a:p>
            <a:pPr lvl="3"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Operation</a:t>
            </a:r>
          </a:p>
          <a:p>
            <a:pPr lvl="3"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Airport capacity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Computerized Reservation System</a:t>
            </a:r>
          </a:p>
          <a:p>
            <a:pPr lvl="3">
              <a:buFont typeface="Wingdings" pitchFamily="2" charset="2"/>
              <a:buChar char="Ø"/>
            </a:pPr>
            <a:endParaRPr lang="en-US" dirty="0" smtClean="0">
              <a:solidFill>
                <a:srgbClr val="FF0000"/>
              </a:solidFill>
            </a:endParaRPr>
          </a:p>
          <a:p>
            <a:pPr lvl="2">
              <a:buFont typeface="Wingdings" pitchFamily="2" charset="2"/>
              <a:buChar char="Ø"/>
            </a:pPr>
            <a:endParaRPr lang="en-US" dirty="0" smtClean="0">
              <a:solidFill>
                <a:srgbClr val="FF0000"/>
              </a:solidFill>
            </a:endParaRPr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3076" name="Picture 4" descr="C:\Documents and Settings\Administrator.LAB11PC07\Local Settings\Temporary Internet Files\Content.IE5\QFS04CQD\MC900433889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691812">
            <a:off x="6086506" y="3423869"/>
            <a:ext cx="2743200" cy="2019300"/>
          </a:xfrm>
          <a:prstGeom prst="rect">
            <a:avLst/>
          </a:prstGeom>
          <a:noFill/>
        </p:spPr>
      </p:pic>
      <p:pic>
        <p:nvPicPr>
          <p:cNvPr id="3077" name="Picture 5" descr="C:\Documents and Settings\Administrator.LAB11PC07\Local Settings\Temporary Internet Files\Content.IE5\0EZVZDTY\MC900441707[1]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499285">
            <a:off x="3536865" y="3079666"/>
            <a:ext cx="27432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59131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Accommodations and Hospitality Services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Accommodation Classification</a:t>
            </a:r>
          </a:p>
          <a:p>
            <a:pPr lvl="1"/>
            <a:r>
              <a:rPr lang="en-US" b="1" dirty="0" smtClean="0"/>
              <a:t>The lodging industry can be classified into different types</a:t>
            </a:r>
          </a:p>
          <a:p>
            <a:pPr lvl="2"/>
            <a:r>
              <a:rPr lang="en-US" dirty="0" smtClean="0"/>
              <a:t>1.  According to Concepts</a:t>
            </a:r>
          </a:p>
          <a:p>
            <a:pPr lvl="5"/>
            <a:r>
              <a:rPr lang="en-US" sz="1600" dirty="0" smtClean="0"/>
              <a:t>Hotels</a:t>
            </a:r>
            <a:r>
              <a:rPr lang="en-US" sz="1000" dirty="0" smtClean="0"/>
              <a:t> </a:t>
            </a:r>
          </a:p>
          <a:p>
            <a:pPr lvl="5"/>
            <a:r>
              <a:rPr lang="en-US" sz="1500" dirty="0" smtClean="0"/>
              <a:t>Motels </a:t>
            </a:r>
          </a:p>
          <a:p>
            <a:pPr lvl="5"/>
            <a:r>
              <a:rPr lang="en-US" sz="1500" dirty="0" smtClean="0"/>
              <a:t>All-suites</a:t>
            </a:r>
            <a:endParaRPr lang="en-US" sz="1500" b="1" dirty="0" smtClean="0"/>
          </a:p>
          <a:p>
            <a:pPr lvl="5"/>
            <a:r>
              <a:rPr lang="en-US" sz="1500" dirty="0" smtClean="0"/>
              <a:t>Limited-Service hotels</a:t>
            </a:r>
          </a:p>
          <a:p>
            <a:pPr lvl="2"/>
            <a:r>
              <a:rPr lang="en-US" b="1" dirty="0" smtClean="0"/>
              <a:t>2. According to Market Orientation</a:t>
            </a:r>
          </a:p>
          <a:p>
            <a:pPr lvl="4"/>
            <a:r>
              <a:rPr lang="en-US" b="1" dirty="0" smtClean="0"/>
              <a:t>Residential</a:t>
            </a:r>
          </a:p>
          <a:p>
            <a:pPr lvl="4"/>
            <a:r>
              <a:rPr lang="en-US" b="1" dirty="0" smtClean="0"/>
              <a:t>Commercial</a:t>
            </a:r>
          </a:p>
          <a:p>
            <a:pPr lvl="2"/>
            <a:r>
              <a:rPr lang="en-US" b="1" dirty="0" smtClean="0"/>
              <a:t>3. Price</a:t>
            </a:r>
          </a:p>
          <a:p>
            <a:pPr lvl="2"/>
            <a:r>
              <a:rPr lang="en-US" b="1" dirty="0" smtClean="0"/>
              <a:t>4. Service</a:t>
            </a:r>
          </a:p>
          <a:p>
            <a:pPr lvl="2"/>
            <a:r>
              <a:rPr lang="en-US" b="1" dirty="0" smtClean="0"/>
              <a:t>5. size</a:t>
            </a:r>
            <a:endParaRPr lang="en-US" b="1" dirty="0" smtClean="0"/>
          </a:p>
          <a:p>
            <a:pPr lvl="2"/>
            <a:endParaRPr lang="en-US" sz="1500" dirty="0" smtClean="0"/>
          </a:p>
          <a:p>
            <a:pPr lvl="1"/>
            <a:endParaRPr lang="en-US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382000" cy="5867400"/>
          </a:xfrm>
        </p:spPr>
        <p:txBody>
          <a:bodyPr>
            <a:normAutofit fontScale="92500"/>
          </a:bodyPr>
          <a:lstStyle/>
          <a:p>
            <a:pPr lvl="2"/>
            <a:r>
              <a:rPr lang="en-US" dirty="0" smtClean="0"/>
              <a:t>6. Length of Operation</a:t>
            </a:r>
          </a:p>
          <a:p>
            <a:pPr lvl="2"/>
            <a:r>
              <a:rPr lang="en-US" dirty="0" smtClean="0"/>
              <a:t>7. Affiliation</a:t>
            </a:r>
          </a:p>
          <a:p>
            <a:pPr lvl="2"/>
            <a:r>
              <a:rPr lang="en-US" dirty="0" smtClean="0"/>
              <a:t>8. Special Activities offered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Food &amp; Beverage Classification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Can be subdivided into many segments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However, large part of it is not related to the travel industry.</a:t>
            </a:r>
          </a:p>
          <a:p>
            <a:pPr lvl="3">
              <a:buFont typeface="Wingdings" pitchFamily="2" charset="2"/>
              <a:buChar char="Ø"/>
            </a:pPr>
            <a:r>
              <a:rPr lang="en-US" dirty="0" smtClean="0"/>
              <a:t>Ex. Cafeterias in schools, hospitals, colleges, military food service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Segments which interrelated to the travel industry are commercial establishments which are primarily or partially tourism dependent based on their location, clientele, seasonal traffic.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Hotel related food establishments:</a:t>
            </a:r>
          </a:p>
          <a:p>
            <a:pPr lvl="3">
              <a:buFont typeface="Wingdings" pitchFamily="2" charset="2"/>
              <a:buChar char="Ø"/>
            </a:pPr>
            <a:r>
              <a:rPr lang="en-US" dirty="0" smtClean="0"/>
              <a:t>Restaurants, dining rooms, coffee shops, room service, catering and banquets.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Independent Food Service Establishments</a:t>
            </a:r>
          </a:p>
          <a:p>
            <a:pPr lvl="3">
              <a:buFont typeface="Wingdings" pitchFamily="2" charset="2"/>
              <a:buChar char="Ø"/>
            </a:pPr>
            <a:r>
              <a:rPr lang="en-US" dirty="0" smtClean="0"/>
              <a:t>Independent, individually owned &amp; operated, part of a corporate chain or franchise.</a:t>
            </a:r>
          </a:p>
          <a:p>
            <a:pPr lvl="3">
              <a:buFont typeface="Wingdings" pitchFamily="2" charset="2"/>
              <a:buChar char="Ø"/>
            </a:pPr>
            <a:endParaRPr lang="en-US" dirty="0" smtClean="0"/>
          </a:p>
          <a:p>
            <a:pPr lvl="3">
              <a:buFont typeface="Wingdings" pitchFamily="2" charset="2"/>
              <a:buChar char="Ø"/>
            </a:pPr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372</TotalTime>
  <Words>510</Words>
  <Application>Microsoft Office PowerPoint</Application>
  <PresentationFormat>On-screen Show (4:3)</PresentationFormat>
  <Paragraphs>94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Travel and Tourism Components and Services</vt:lpstr>
      <vt:lpstr>Transportation Services </vt:lpstr>
      <vt:lpstr>Introduction:</vt:lpstr>
      <vt:lpstr>History Development of Passenger Travel </vt:lpstr>
      <vt:lpstr>Development of Railroads and Ocean Liners</vt:lpstr>
      <vt:lpstr>Slide 6</vt:lpstr>
      <vt:lpstr>Air Travel</vt:lpstr>
      <vt:lpstr>Accommodations and Hospitality Services</vt:lpstr>
      <vt:lpstr>Slide 9</vt:lpstr>
      <vt:lpstr>Slide 10</vt:lpstr>
    </vt:vector>
  </TitlesOfParts>
  <Company>COMFSM PNI CAMPUS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Transportation Services </dc:title>
  <dc:creator>Joyce</dc:creator>
  <cp:lastModifiedBy>COM PNI IT LAPTOP </cp:lastModifiedBy>
  <cp:revision>41</cp:revision>
  <dcterms:created xsi:type="dcterms:W3CDTF">2011-09-19T01:08:04Z</dcterms:created>
  <dcterms:modified xsi:type="dcterms:W3CDTF">2011-09-24T06:02:29Z</dcterms:modified>
</cp:coreProperties>
</file>