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6" r:id="rId1"/>
  </p:sldMasterIdLst>
  <p:handoutMasterIdLst>
    <p:handoutMasterId r:id="rId18"/>
  </p:handoutMasterIdLst>
  <p:sldIdLst>
    <p:sldId id="256" r:id="rId2"/>
    <p:sldId id="257" r:id="rId3"/>
    <p:sldId id="262" r:id="rId4"/>
    <p:sldId id="263" r:id="rId5"/>
    <p:sldId id="264" r:id="rId6"/>
    <p:sldId id="265" r:id="rId7"/>
    <p:sldId id="266" r:id="rId8"/>
    <p:sldId id="267" r:id="rId9"/>
    <p:sldId id="260" r:id="rId10"/>
    <p:sldId id="261" r:id="rId11"/>
    <p:sldId id="270" r:id="rId12"/>
    <p:sldId id="271" r:id="rId13"/>
    <p:sldId id="259" r:id="rId14"/>
    <p:sldId id="269" r:id="rId15"/>
    <p:sldId id="268" r:id="rId16"/>
    <p:sldId id="272"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686DA"/>
    <a:srgbClr val="9E5EC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71" d="100"/>
          <a:sy n="71" d="100"/>
        </p:scale>
        <p:origin x="41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27FE4B6-9AAC-4CBC-8AB3-C3B2C1F5CB36}" type="datetimeFigureOut">
              <a:rPr lang="en-US" smtClean="0"/>
              <a:t>2/24/2016</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88A1600-0DC1-44B9-875E-5A15BFB21CD6}" type="slidenum">
              <a:rPr lang="en-US" smtClean="0"/>
              <a:t>‹#›</a:t>
            </a:fld>
            <a:endParaRPr lang="en-US"/>
          </a:p>
        </p:txBody>
      </p:sp>
    </p:spTree>
    <p:extLst>
      <p:ext uri="{BB962C8B-B14F-4D97-AF65-F5344CB8AC3E}">
        <p14:creationId xmlns:p14="http://schemas.microsoft.com/office/powerpoint/2010/main" val="1970273955"/>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C01C13F0-9200-47E4-8DAF-79A92D0D79D0}" type="datetimeFigureOut">
              <a:rPr lang="en-US" smtClean="0"/>
              <a:t>2/24/2016</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2353178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1C13F0-9200-47E4-8DAF-79A92D0D79D0}" type="datetimeFigureOut">
              <a:rPr lang="en-US" smtClean="0"/>
              <a:t>2/24/2016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730641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1C13F0-9200-47E4-8DAF-79A92D0D79D0}" type="datetimeFigureOut">
              <a:rPr lang="en-US" smtClean="0"/>
              <a:t>2/24/2016</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C11F9B9-8984-4413-9B93-44254DAFB4D1}"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42220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01C13F0-9200-47E4-8DAF-79A92D0D79D0}" type="datetimeFigureOut">
              <a:rPr lang="en-US" smtClean="0"/>
              <a:t>2/24/2016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22899568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01C13F0-9200-47E4-8DAF-79A92D0D79D0}" type="datetimeFigureOut">
              <a:rPr lang="en-US" smtClean="0"/>
              <a:t>2/24/2016</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11F9B9-8984-4413-9B93-44254DAFB4D1}"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19335879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C01C13F0-9200-47E4-8DAF-79A92D0D79D0}" type="datetimeFigureOut">
              <a:rPr lang="en-US" smtClean="0"/>
              <a:t>2/24/2016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9346274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1C13F0-9200-47E4-8DAF-79A92D0D79D0}" type="datetimeFigureOut">
              <a:rPr lang="en-US" smtClean="0"/>
              <a:t>2/24/2016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25268006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1C13F0-9200-47E4-8DAF-79A92D0D79D0}" type="datetimeFigureOut">
              <a:rPr lang="en-US" smtClean="0"/>
              <a:t>2/24/2016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3998327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01C13F0-9200-47E4-8DAF-79A92D0D79D0}" type="datetimeFigureOut">
              <a:rPr lang="en-US" smtClean="0"/>
              <a:t>2/24/2016</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31560719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01C13F0-9200-47E4-8DAF-79A92D0D79D0}" type="datetimeFigureOut">
              <a:rPr lang="en-US" smtClean="0"/>
              <a:t>2/24/2016</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756897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C01C13F0-9200-47E4-8DAF-79A92D0D79D0}" type="datetimeFigureOut">
              <a:rPr lang="en-US" smtClean="0"/>
              <a:t>2/24/2016</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19645224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01C13F0-9200-47E4-8DAF-79A92D0D79D0}" type="datetimeFigureOut">
              <a:rPr lang="en-US" smtClean="0"/>
              <a:t>2/24/2016</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17259293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C01C13F0-9200-47E4-8DAF-79A92D0D79D0}" type="datetimeFigureOut">
              <a:rPr lang="en-US" smtClean="0"/>
              <a:t>2/24/2016</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1031218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01C13F0-9200-47E4-8DAF-79A92D0D79D0}" type="datetimeFigureOut">
              <a:rPr lang="en-US" smtClean="0"/>
              <a:t>2/24/2016</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94326541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1C13F0-9200-47E4-8DAF-79A92D0D79D0}" type="datetimeFigureOut">
              <a:rPr lang="en-US" smtClean="0"/>
              <a:t>2/24/2016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18317268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01C13F0-9200-47E4-8DAF-79A92D0D79D0}" type="datetimeFigureOut">
              <a:rPr lang="en-US" smtClean="0"/>
              <a:t>2/24/2016</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4C11F9B9-8984-4413-9B93-44254DAFB4D1}" type="slidenum">
              <a:rPr lang="en-US" smtClean="0"/>
              <a:t>‹#›</a:t>
            </a:fld>
            <a:endParaRPr lang="en-US"/>
          </a:p>
        </p:txBody>
      </p:sp>
    </p:spTree>
    <p:extLst>
      <p:ext uri="{BB962C8B-B14F-4D97-AF65-F5344CB8AC3E}">
        <p14:creationId xmlns:p14="http://schemas.microsoft.com/office/powerpoint/2010/main" val="41345981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C01C13F0-9200-47E4-8DAF-79A92D0D79D0}" type="datetimeFigureOut">
              <a:rPr lang="en-US" smtClean="0"/>
              <a:t>2/24/2016</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4C11F9B9-8984-4413-9B93-44254DAFB4D1}" type="slidenum">
              <a:rPr lang="en-US" smtClean="0"/>
              <a:t>‹#›</a:t>
            </a:fld>
            <a:endParaRPr lang="en-US"/>
          </a:p>
        </p:txBody>
      </p:sp>
    </p:spTree>
    <p:extLst>
      <p:ext uri="{BB962C8B-B14F-4D97-AF65-F5344CB8AC3E}">
        <p14:creationId xmlns:p14="http://schemas.microsoft.com/office/powerpoint/2010/main" val="3144617167"/>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 id="2147483740" r:id="rId4"/>
    <p:sldLayoutId id="2147483741" r:id="rId5"/>
    <p:sldLayoutId id="2147483742" r:id="rId6"/>
    <p:sldLayoutId id="2147483743" r:id="rId7"/>
    <p:sldLayoutId id="2147483744" r:id="rId8"/>
    <p:sldLayoutId id="2147483745" r:id="rId9"/>
    <p:sldLayoutId id="2147483746" r:id="rId10"/>
    <p:sldLayoutId id="2147483747" r:id="rId11"/>
    <p:sldLayoutId id="2147483748" r:id="rId12"/>
    <p:sldLayoutId id="2147483749" r:id="rId13"/>
    <p:sldLayoutId id="2147483750" r:id="rId14"/>
    <p:sldLayoutId id="2147483751" r:id="rId15"/>
    <p:sldLayoutId id="2147483752"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38463" y="174812"/>
            <a:ext cx="10580437" cy="6387353"/>
          </a:xfrm>
        </p:spPr>
        <p:txBody>
          <a:bodyPr>
            <a:noAutofit/>
          </a:bodyPr>
          <a:lstStyle/>
          <a:p>
            <a:pPr algn="ctr"/>
            <a:r>
              <a:rPr lang="en-US" sz="11500" b="1" dirty="0" smtClean="0">
                <a:latin typeface="AR BLANCA" panose="02000000000000000000" pitchFamily="2" charset="0"/>
              </a:rPr>
              <a:t>Welcome!!!</a:t>
            </a:r>
            <a:br>
              <a:rPr lang="en-US" sz="11500" b="1" dirty="0" smtClean="0">
                <a:latin typeface="AR BLANCA" panose="02000000000000000000" pitchFamily="2" charset="0"/>
              </a:rPr>
            </a:br>
            <a:r>
              <a:rPr lang="en-US" sz="7200" b="1" dirty="0" smtClean="0"/>
              <a:t>Trade </a:t>
            </a:r>
            <a:r>
              <a:rPr lang="en-US" sz="7200" b="1" dirty="0" smtClean="0"/>
              <a:t>and Technology </a:t>
            </a:r>
            <a:r>
              <a:rPr lang="en-US" sz="7200" b="1" dirty="0" smtClean="0"/>
              <a:t>Department</a:t>
            </a:r>
            <a:br>
              <a:rPr lang="en-US" sz="7200" b="1" dirty="0" smtClean="0"/>
            </a:br>
            <a:r>
              <a:rPr lang="en-US" sz="7200" b="1" dirty="0" smtClean="0"/>
              <a:t/>
            </a:r>
            <a:br>
              <a:rPr lang="en-US" sz="7200" b="1" dirty="0" smtClean="0"/>
            </a:br>
            <a:r>
              <a:rPr lang="en-US" sz="7200" b="1" dirty="0" smtClean="0"/>
              <a:t>Advisory Council</a:t>
            </a:r>
            <a:endParaRPr lang="en-US" sz="7200" b="1" dirty="0"/>
          </a:p>
        </p:txBody>
      </p:sp>
    </p:spTree>
    <p:extLst>
      <p:ext uri="{BB962C8B-B14F-4D97-AF65-F5344CB8AC3E}">
        <p14:creationId xmlns:p14="http://schemas.microsoft.com/office/powerpoint/2010/main" val="39678480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78625" y="0"/>
            <a:ext cx="8911687" cy="1280890"/>
          </a:xfrm>
        </p:spPr>
        <p:txBody>
          <a:bodyPr/>
          <a:lstStyle/>
          <a:p>
            <a:r>
              <a:rPr lang="en-US" b="1" dirty="0" smtClean="0"/>
              <a:t>Telecommunication</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3048915207"/>
              </p:ext>
            </p:extLst>
          </p:nvPr>
        </p:nvGraphicFramePr>
        <p:xfrm>
          <a:off x="2120900" y="675640"/>
          <a:ext cx="8369300" cy="6080760"/>
        </p:xfrm>
        <a:graphic>
          <a:graphicData uri="http://schemas.openxmlformats.org/drawingml/2006/table">
            <a:tbl>
              <a:tblPr>
                <a:tableStyleId>{5C22544A-7EE6-4342-B048-85BDC9FD1C3A}</a:tableStyleId>
              </a:tblPr>
              <a:tblGrid>
                <a:gridCol w="1676400"/>
                <a:gridCol w="1600200"/>
                <a:gridCol w="4038600"/>
                <a:gridCol w="1054100"/>
              </a:tblGrid>
              <a:tr h="161925">
                <a:tc>
                  <a:txBody>
                    <a:bodyPr/>
                    <a:lstStyle/>
                    <a:p>
                      <a:pPr algn="ctr" fontAlgn="b"/>
                      <a:r>
                        <a:rPr lang="en-US" sz="1600" u="none" strike="noStrike" dirty="0">
                          <a:effectLst/>
                        </a:rPr>
                        <a:t>Semester</a:t>
                      </a:r>
                      <a:endParaRPr lang="en-US" sz="1600" b="0" i="0" u="none" strike="noStrike" dirty="0">
                        <a:effectLst/>
                        <a:latin typeface="Arial" panose="020B0604020202020204" pitchFamily="34" charset="0"/>
                      </a:endParaRPr>
                    </a:p>
                  </a:txBody>
                  <a:tcPr marL="9525" marR="9525" marT="9525" marB="0" anchor="b">
                    <a:solidFill>
                      <a:srgbClr val="B686DA"/>
                    </a:solidFill>
                  </a:tcPr>
                </a:tc>
                <a:tc>
                  <a:txBody>
                    <a:bodyPr/>
                    <a:lstStyle/>
                    <a:p>
                      <a:pPr algn="ctr" fontAlgn="b"/>
                      <a:r>
                        <a:rPr lang="en-US" sz="1600" u="none" strike="noStrike" dirty="0">
                          <a:effectLst/>
                        </a:rPr>
                        <a:t>Course Code</a:t>
                      </a:r>
                      <a:endParaRPr lang="en-US" sz="1600" b="0" i="0" u="none" strike="noStrike" dirty="0">
                        <a:effectLst/>
                        <a:latin typeface="Arial" panose="020B0604020202020204" pitchFamily="34" charset="0"/>
                      </a:endParaRPr>
                    </a:p>
                  </a:txBody>
                  <a:tcPr marL="9525" marR="9525" marT="9525" marB="0" anchor="b">
                    <a:solidFill>
                      <a:srgbClr val="B686DA"/>
                    </a:solidFill>
                  </a:tcPr>
                </a:tc>
                <a:tc>
                  <a:txBody>
                    <a:bodyPr/>
                    <a:lstStyle/>
                    <a:p>
                      <a:pPr algn="ctr" fontAlgn="b"/>
                      <a:r>
                        <a:rPr lang="en-US" sz="1600" u="none" strike="noStrike" dirty="0">
                          <a:effectLst/>
                        </a:rPr>
                        <a:t>Course Name</a:t>
                      </a:r>
                      <a:endParaRPr lang="en-US" sz="1600" b="0" i="0" u="none" strike="noStrike" dirty="0">
                        <a:effectLst/>
                        <a:latin typeface="Arial" panose="020B0604020202020204" pitchFamily="34" charset="0"/>
                      </a:endParaRPr>
                    </a:p>
                  </a:txBody>
                  <a:tcPr marL="9525" marR="9525" marT="9525" marB="0" anchor="b">
                    <a:solidFill>
                      <a:srgbClr val="B686DA"/>
                    </a:solidFill>
                  </a:tcPr>
                </a:tc>
                <a:tc>
                  <a:txBody>
                    <a:bodyPr/>
                    <a:lstStyle/>
                    <a:p>
                      <a:pPr algn="ctr" fontAlgn="b"/>
                      <a:r>
                        <a:rPr lang="en-US" sz="1600" u="none" strike="noStrike" dirty="0">
                          <a:effectLst/>
                        </a:rPr>
                        <a:t>Credit</a:t>
                      </a:r>
                      <a:endParaRPr lang="en-US" sz="1600" b="0" i="0" u="none" strike="noStrike" dirty="0">
                        <a:effectLst/>
                        <a:latin typeface="Arial" panose="020B0604020202020204" pitchFamily="34" charset="0"/>
                      </a:endParaRPr>
                    </a:p>
                  </a:txBody>
                  <a:tcPr marL="9525" marR="9525" marT="9525" marB="0" anchor="b">
                    <a:solidFill>
                      <a:srgbClr val="B686DA"/>
                    </a:solidFill>
                  </a:tcPr>
                </a:tc>
              </a:tr>
              <a:tr h="161925">
                <a:tc>
                  <a:txBody>
                    <a:bodyPr/>
                    <a:lstStyle/>
                    <a:p>
                      <a:pPr algn="l" fontAlgn="b"/>
                      <a:r>
                        <a:rPr lang="en-US" sz="1600" u="none" strike="noStrike" dirty="0">
                          <a:effectLst/>
                        </a:rPr>
                        <a:t>Freshmen</a:t>
                      </a:r>
                      <a:endParaRPr lang="en-US" sz="1600" b="1" i="1" u="none" strike="noStrike" dirty="0">
                        <a:solidFill>
                          <a:srgbClr val="0000FF"/>
                        </a:solidFill>
                        <a:effectLst/>
                        <a:latin typeface="Arial" panose="020B0604020202020204" pitchFamily="34" charset="0"/>
                      </a:endParaRPr>
                    </a:p>
                  </a:txBody>
                  <a:tcPr marL="9525" marR="9525" marT="9525" marB="0" anchor="b">
                    <a:solidFill>
                      <a:srgbClr val="FFC000"/>
                    </a:solidFill>
                  </a:tcPr>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0" u="none" strike="noStrike" dirty="0">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r>
              <a:tr h="161925">
                <a:tc>
                  <a:txBody>
                    <a:bodyPr/>
                    <a:lstStyle/>
                    <a:p>
                      <a:pPr algn="l" fontAlgn="b"/>
                      <a:r>
                        <a:rPr lang="en-US" sz="1600" u="none" strike="noStrike" dirty="0">
                          <a:effectLst/>
                        </a:rPr>
                        <a:t>Fall</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VSP 121</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Industrial Safety Electronics</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a:effectLst/>
                        </a:rPr>
                        <a:t>1.5</a:t>
                      </a:r>
                      <a:endParaRPr lang="en-US" sz="1600" b="0" i="0" u="none" strike="noStrike">
                        <a:effectLst/>
                        <a:latin typeface="Arial" panose="020B0604020202020204" pitchFamily="34" charset="0"/>
                      </a:endParaRPr>
                    </a:p>
                  </a:txBody>
                  <a:tcPr marL="9525" marR="9525" marT="9525" marB="0" anchor="b">
                    <a:solidFill>
                      <a:srgbClr val="FFFF0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VEE 100</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Soldering and Mechanical Techniques</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1.5</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VEE 103</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Electronics Fundamentals I</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1" u="none" strike="noStrike" dirty="0">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r>
              <a:tr h="161925">
                <a:tc>
                  <a:txBody>
                    <a:bodyPr/>
                    <a:lstStyle/>
                    <a:p>
                      <a:pPr algn="l" fontAlgn="b"/>
                      <a:r>
                        <a:rPr lang="en-US" sz="1600" u="none" strike="noStrike" dirty="0">
                          <a:effectLst/>
                        </a:rPr>
                        <a:t>Spring</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VEE 104</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Electronics Fundamentals II</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a:effectLst/>
                        </a:rPr>
                        <a:t>4</a:t>
                      </a:r>
                      <a:endParaRPr lang="en-US" sz="1600" b="0" i="0" u="none" strike="noStrike">
                        <a:effectLst/>
                        <a:latin typeface="Arial" panose="020B0604020202020204" pitchFamily="34" charset="0"/>
                      </a:endParaRPr>
                    </a:p>
                  </a:txBody>
                  <a:tcPr marL="9525" marR="9525" marT="9525" marB="0" anchor="b">
                    <a:solidFill>
                      <a:srgbClr val="92D05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VEE 110</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Discrete Devices I</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a:effectLst/>
                        </a:rPr>
                        <a:t>3</a:t>
                      </a:r>
                      <a:endParaRPr lang="en-US" sz="1600" b="0" i="0" u="none" strike="noStrike">
                        <a:effectLst/>
                        <a:latin typeface="Arial" panose="020B0604020202020204" pitchFamily="34" charset="0"/>
                      </a:endParaRPr>
                    </a:p>
                  </a:txBody>
                  <a:tcPr marL="9525" marR="9525" marT="9525" marB="0" anchor="b">
                    <a:solidFill>
                      <a:srgbClr val="92D05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VEM 110</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Workshop Fabrication</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VEE 125</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Electronics Circuits</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1" u="none" strike="noStrike" dirty="0">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r>
              <a:tr h="161925">
                <a:tc>
                  <a:txBody>
                    <a:bodyPr/>
                    <a:lstStyle/>
                    <a:p>
                      <a:pPr algn="l" fontAlgn="b"/>
                      <a:r>
                        <a:rPr lang="en-US" sz="1600" u="none" strike="noStrike" dirty="0">
                          <a:effectLst/>
                        </a:rPr>
                        <a:t>Summer</a:t>
                      </a:r>
                      <a:endParaRPr lang="en-US" sz="1600" b="0" i="0" u="none" strike="noStrike" dirty="0">
                        <a:effectLst/>
                        <a:latin typeface="Arial" panose="020B0604020202020204" pitchFamily="34" charset="0"/>
                      </a:endParaRPr>
                    </a:p>
                  </a:txBody>
                  <a:tcPr marL="9525" marR="9525" marT="9525" marB="0" anchor="b">
                    <a:solidFill>
                      <a:srgbClr val="00B0F0"/>
                    </a:solidFill>
                  </a:tcPr>
                </a:tc>
                <a:tc>
                  <a:txBody>
                    <a:bodyPr/>
                    <a:lstStyle/>
                    <a:p>
                      <a:pPr algn="l" fontAlgn="b"/>
                      <a:r>
                        <a:rPr lang="en-US" sz="1600" u="none" strike="noStrike">
                          <a:effectLst/>
                        </a:rPr>
                        <a:t>VEE 135</a:t>
                      </a:r>
                      <a:endParaRPr lang="en-US" sz="1600" b="0" i="0" u="none" strike="noStrike">
                        <a:effectLst/>
                        <a:latin typeface="Arial" panose="020B0604020202020204" pitchFamily="34" charset="0"/>
                      </a:endParaRPr>
                    </a:p>
                  </a:txBody>
                  <a:tcPr marL="9525" marR="9525" marT="9525" marB="0" anchor="b">
                    <a:solidFill>
                      <a:srgbClr val="00B0F0"/>
                    </a:solidFill>
                  </a:tcPr>
                </a:tc>
                <a:tc>
                  <a:txBody>
                    <a:bodyPr/>
                    <a:lstStyle/>
                    <a:p>
                      <a:pPr algn="l" fontAlgn="b"/>
                      <a:r>
                        <a:rPr lang="en-US" sz="1600" u="none" strike="noStrike" dirty="0">
                          <a:effectLst/>
                        </a:rPr>
                        <a:t>Digital Electronics I</a:t>
                      </a:r>
                      <a:endParaRPr lang="en-US" sz="1600" b="0" i="1" u="none" strike="noStrike" dirty="0">
                        <a:effectLst/>
                        <a:latin typeface="Arial" panose="020B0604020202020204" pitchFamily="34" charset="0"/>
                      </a:endParaRPr>
                    </a:p>
                  </a:txBody>
                  <a:tcPr marL="9525" marR="9525" marT="9525" marB="0" anchor="b">
                    <a:solidFill>
                      <a:srgbClr val="00B0F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00B0F0"/>
                    </a:solidFill>
                  </a:tcPr>
                </a:tc>
              </a:tr>
              <a:tr h="161925">
                <a:tc>
                  <a:txBody>
                    <a:bodyPr/>
                    <a:lstStyle/>
                    <a:p>
                      <a:pPr algn="l" fontAlgn="b"/>
                      <a:r>
                        <a:rPr lang="en-US" sz="1600" u="none" strike="noStrike" dirty="0">
                          <a:effectLst/>
                        </a:rPr>
                        <a:t>Sophomores</a:t>
                      </a:r>
                      <a:endParaRPr lang="en-US" sz="1600" b="1" i="1" u="none" strike="noStrike" dirty="0">
                        <a:solidFill>
                          <a:srgbClr val="0000FF"/>
                        </a:solidFill>
                        <a:effectLst/>
                        <a:latin typeface="Arial" panose="020B0604020202020204" pitchFamily="34" charset="0"/>
                      </a:endParaRPr>
                    </a:p>
                  </a:txBody>
                  <a:tcPr marL="9525" marR="9525" marT="9525" marB="0" anchor="b">
                    <a:solidFill>
                      <a:srgbClr val="FFC000"/>
                    </a:solidFill>
                  </a:tcPr>
                </a:tc>
                <a:tc>
                  <a:txBody>
                    <a:bodyPr/>
                    <a:lstStyle/>
                    <a:p>
                      <a:pPr algn="l" fontAlgn="b"/>
                      <a:endParaRPr lang="en-US" sz="1600" b="0" i="0" u="none" strike="noStrike">
                        <a:effectLst/>
                        <a:latin typeface="Arial" panose="020B0604020202020204" pitchFamily="34" charset="0"/>
                      </a:endParaRPr>
                    </a:p>
                  </a:txBody>
                  <a:tcPr marL="9525" marR="9525" marT="9525" marB="0" anchor="b"/>
                </a:tc>
                <a:tc>
                  <a:txBody>
                    <a:bodyPr/>
                    <a:lstStyle/>
                    <a:p>
                      <a:pPr algn="l" fontAlgn="b"/>
                      <a:endParaRPr lang="en-US" sz="1600" b="0" i="1" u="none" strike="noStrike" dirty="0">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r>
              <a:tr h="161925">
                <a:tc>
                  <a:txBody>
                    <a:bodyPr/>
                    <a:lstStyle/>
                    <a:p>
                      <a:pPr algn="l" fontAlgn="b"/>
                      <a:r>
                        <a:rPr lang="en-US" sz="1600" u="none" strike="noStrike" dirty="0">
                          <a:effectLst/>
                        </a:rPr>
                        <a:t>Fall</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VEE 230</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Radio Communication</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a:effectLst/>
                        </a:rPr>
                        <a:t>3</a:t>
                      </a:r>
                      <a:endParaRPr lang="en-US" sz="1600" b="0" i="0" u="none" strike="noStrike">
                        <a:effectLst/>
                        <a:latin typeface="Arial" panose="020B0604020202020204" pitchFamily="34" charset="0"/>
                      </a:endParaRPr>
                    </a:p>
                  </a:txBody>
                  <a:tcPr marL="9525" marR="9525" marT="9525" marB="0" anchor="b">
                    <a:solidFill>
                      <a:srgbClr val="FFFF0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VEE 240</a:t>
                      </a:r>
                      <a:endParaRPr lang="en-US" sz="1600" b="0" i="0" u="none" strike="noStrike">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Signal Processing</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a:effectLst/>
                        </a:rPr>
                        <a:t>3</a:t>
                      </a:r>
                      <a:endParaRPr lang="en-US" sz="1600" b="0" i="0" u="none" strike="noStrike">
                        <a:effectLst/>
                        <a:latin typeface="Arial" panose="020B0604020202020204" pitchFamily="34" charset="0"/>
                      </a:endParaRPr>
                    </a:p>
                  </a:txBody>
                  <a:tcPr marL="9525" marR="9525" marT="9525" marB="0" anchor="b">
                    <a:solidFill>
                      <a:srgbClr val="FFFF0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VEE 235</a:t>
                      </a:r>
                      <a:endParaRPr lang="en-US" sz="1600" b="0" i="0" u="none" strike="noStrike">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Digital electronics II</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a:effectLst/>
                        </a:rPr>
                        <a:t>3</a:t>
                      </a:r>
                      <a:endParaRPr lang="en-US" sz="1600" b="0" i="0" u="none" strike="noStrike">
                        <a:effectLst/>
                        <a:latin typeface="Arial" panose="020B0604020202020204" pitchFamily="34" charset="0"/>
                      </a:endParaRPr>
                    </a:p>
                  </a:txBody>
                  <a:tcPr marL="9525" marR="9525" marT="9525" marB="0" anchor="b">
                    <a:solidFill>
                      <a:srgbClr val="FFFF0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VTE 281</a:t>
                      </a:r>
                      <a:endParaRPr lang="en-US" sz="1600" b="0" i="0" u="none" strike="noStrike">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Cellular Phone Repair</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1" u="none" strike="noStrike" dirty="0">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r>
              <a:tr h="161925">
                <a:tc>
                  <a:txBody>
                    <a:bodyPr/>
                    <a:lstStyle/>
                    <a:p>
                      <a:pPr algn="l" fontAlgn="b"/>
                      <a:r>
                        <a:rPr lang="en-US" sz="1600" u="none" strike="noStrike" dirty="0">
                          <a:effectLst/>
                        </a:rPr>
                        <a:t>Spring </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VTE 260</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Microwave</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a:effectLst/>
                        </a:rPr>
                        <a:t>3</a:t>
                      </a:r>
                      <a:endParaRPr lang="en-US" sz="1600" b="0" i="0" u="none" strike="noStrike">
                        <a:effectLst/>
                        <a:latin typeface="Arial" panose="020B0604020202020204" pitchFamily="34" charset="0"/>
                      </a:endParaRPr>
                    </a:p>
                  </a:txBody>
                  <a:tcPr marL="9525" marR="9525" marT="9525" marB="0" anchor="b">
                    <a:solidFill>
                      <a:srgbClr val="92D05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VTE 265</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Fiber Optics</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a:effectLst/>
                        </a:rPr>
                        <a:t>3</a:t>
                      </a:r>
                      <a:endParaRPr lang="en-US" sz="1600" b="0" i="0" u="none" strike="noStrike">
                        <a:effectLst/>
                        <a:latin typeface="Arial" panose="020B0604020202020204" pitchFamily="34" charset="0"/>
                      </a:endParaRPr>
                    </a:p>
                  </a:txBody>
                  <a:tcPr marL="9525" marR="9525" marT="9525" marB="0" anchor="b">
                    <a:solidFill>
                      <a:srgbClr val="92D05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VTE 270</a:t>
                      </a:r>
                      <a:endParaRPr lang="en-US" sz="1600" b="0" i="0" u="none" strike="noStrike">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Telecommunication System</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a:effectLst/>
                        </a:rPr>
                        <a:t>3</a:t>
                      </a:r>
                      <a:endParaRPr lang="en-US" sz="1600" b="0" i="0" u="none" strike="noStrike">
                        <a:effectLst/>
                        <a:latin typeface="Arial" panose="020B0604020202020204" pitchFamily="34" charset="0"/>
                      </a:endParaRPr>
                    </a:p>
                  </a:txBody>
                  <a:tcPr marL="9525" marR="9525" marT="9525" marB="0" anchor="b">
                    <a:solidFill>
                      <a:srgbClr val="92D050"/>
                    </a:solidFill>
                  </a:tcPr>
                </a:tc>
              </a:tr>
              <a:tr h="161925">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VTE 280</a:t>
                      </a:r>
                      <a:endParaRPr lang="en-US" sz="1600" b="0" i="0" u="none" strike="noStrike">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Telephone System</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161925">
                <a:tc>
                  <a:txBody>
                    <a:bodyPr/>
                    <a:lstStyle/>
                    <a:p>
                      <a:pPr algn="l" fontAlgn="b"/>
                      <a:endParaRPr lang="en-US" sz="1600" b="0" i="0" u="none" strike="noStrike">
                        <a:effectLst/>
                        <a:latin typeface="Arial" panose="020B0604020202020204" pitchFamily="34" charset="0"/>
                      </a:endParaRPr>
                    </a:p>
                  </a:txBody>
                  <a:tcPr marL="9525" marR="9525" marT="9525" marB="0" anchor="b"/>
                </a:tc>
                <a:tc>
                  <a:txBody>
                    <a:bodyPr/>
                    <a:lstStyle/>
                    <a:p>
                      <a:pPr algn="l" fontAlgn="b"/>
                      <a:endParaRPr lang="en-US" sz="1600" b="0" i="0" u="none" strike="noStrike">
                        <a:effectLst/>
                        <a:latin typeface="Arial" panose="020B0604020202020204" pitchFamily="34" charset="0"/>
                      </a:endParaRPr>
                    </a:p>
                  </a:txBody>
                  <a:tcPr marL="9525" marR="9525" marT="9525" marB="0" anchor="b"/>
                </a:tc>
                <a:tc>
                  <a:txBody>
                    <a:bodyPr/>
                    <a:lstStyle/>
                    <a:p>
                      <a:pPr algn="l" fontAlgn="b"/>
                      <a:endParaRPr lang="en-US" sz="1600" b="0" i="0" u="none" strike="noStrike">
                        <a:effectLst/>
                        <a:latin typeface="Arial" panose="020B0604020202020204" pitchFamily="34" charset="0"/>
                      </a:endParaRPr>
                    </a:p>
                  </a:txBody>
                  <a:tcPr marL="9525" marR="9525" marT="9525" marB="0" anchor="b"/>
                </a:tc>
                <a:tc>
                  <a:txBody>
                    <a:bodyPr/>
                    <a:lstStyle/>
                    <a:p>
                      <a:pPr algn="l" fontAlgn="b"/>
                      <a:endParaRPr lang="en-US" sz="1600" b="0" i="0" u="none" strike="noStrike" dirty="0">
                        <a:effectLst/>
                        <a:latin typeface="Arial" panose="020B0604020202020204" pitchFamily="34" charset="0"/>
                      </a:endParaRPr>
                    </a:p>
                  </a:txBody>
                  <a:tcPr marL="9525" marR="9525" marT="9525" marB="0" anchor="b"/>
                </a:tc>
              </a:tr>
              <a:tr h="161925">
                <a:tc>
                  <a:txBody>
                    <a:bodyPr/>
                    <a:lstStyle/>
                    <a:p>
                      <a:pPr algn="l" fontAlgn="b"/>
                      <a:r>
                        <a:rPr lang="en-US" sz="1600" b="0" i="0" u="none" strike="noStrike" dirty="0" smtClean="0">
                          <a:effectLst/>
                          <a:latin typeface="Arial" panose="020B0604020202020204" pitchFamily="34" charset="0"/>
                        </a:rPr>
                        <a:t>Total</a:t>
                      </a:r>
                      <a:endParaRPr lang="en-US" sz="1600" b="0" i="0" u="none" strike="noStrike" dirty="0">
                        <a:effectLst/>
                        <a:latin typeface="Arial" panose="020B0604020202020204" pitchFamily="34" charset="0"/>
                      </a:endParaRPr>
                    </a:p>
                  </a:txBody>
                  <a:tcPr marL="9525" marR="9525" marT="9525" marB="0" anchor="b">
                    <a:solidFill>
                      <a:srgbClr val="FFC000"/>
                    </a:solidFill>
                  </a:tcPr>
                </a:tc>
                <a:tc>
                  <a:txBody>
                    <a:bodyPr/>
                    <a:lstStyle/>
                    <a:p>
                      <a:pPr algn="l" fontAlgn="b"/>
                      <a:endParaRPr lang="en-US" sz="1600" b="0" i="0" u="none" strike="noStrike">
                        <a:effectLst/>
                        <a:latin typeface="Arial" panose="020B0604020202020204" pitchFamily="34" charset="0"/>
                      </a:endParaRPr>
                    </a:p>
                  </a:txBody>
                  <a:tcPr marL="9525" marR="9525" marT="9525" marB="0" anchor="b"/>
                </a:tc>
                <a:tc>
                  <a:txBody>
                    <a:bodyPr/>
                    <a:lstStyle/>
                    <a:p>
                      <a:pPr algn="l" fontAlgn="b"/>
                      <a:endParaRPr lang="en-US" sz="1600" b="0" i="0" u="none" strike="noStrike">
                        <a:effectLst/>
                        <a:latin typeface="Arial" panose="020B0604020202020204" pitchFamily="34" charset="0"/>
                      </a:endParaRPr>
                    </a:p>
                  </a:txBody>
                  <a:tcPr marL="9525" marR="9525" marT="9525" marB="0" anchor="b"/>
                </a:tc>
                <a:tc>
                  <a:txBody>
                    <a:bodyPr/>
                    <a:lstStyle/>
                    <a:p>
                      <a:pPr algn="r" fontAlgn="b"/>
                      <a:r>
                        <a:rPr lang="en-US" sz="1600" u="none" strike="noStrike" dirty="0">
                          <a:effectLst/>
                        </a:rPr>
                        <a:t>46</a:t>
                      </a:r>
                      <a:endParaRPr lang="en-US" sz="1600" b="0" i="0" u="none" strike="noStrike" dirty="0">
                        <a:effectLst/>
                        <a:latin typeface="Arial" panose="020B0604020202020204" pitchFamily="34" charset="0"/>
                      </a:endParaRPr>
                    </a:p>
                  </a:txBody>
                  <a:tcPr marL="9525" marR="9525" marT="9525" marB="0" anchor="b">
                    <a:solidFill>
                      <a:srgbClr val="FFC000"/>
                    </a:solidFill>
                  </a:tcPr>
                </a:tc>
              </a:tr>
            </a:tbl>
          </a:graphicData>
        </a:graphic>
      </p:graphicFrame>
    </p:spTree>
    <p:extLst>
      <p:ext uri="{BB962C8B-B14F-4D97-AF65-F5344CB8AC3E}">
        <p14:creationId xmlns:p14="http://schemas.microsoft.com/office/powerpoint/2010/main" val="265543762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Telecommunication Program Challenges</a:t>
            </a:r>
            <a:endParaRPr lang="en-US" dirty="0"/>
          </a:p>
        </p:txBody>
      </p:sp>
      <p:sp>
        <p:nvSpPr>
          <p:cNvPr id="3" name="Content Placeholder 2"/>
          <p:cNvSpPr>
            <a:spLocks noGrp="1"/>
          </p:cNvSpPr>
          <p:nvPr>
            <p:ph idx="1"/>
          </p:nvPr>
        </p:nvSpPr>
        <p:spPr/>
        <p:txBody>
          <a:bodyPr/>
          <a:lstStyle/>
          <a:p>
            <a:r>
              <a:rPr lang="en-US" dirty="0" smtClean="0"/>
              <a:t>Need more hands-on hours to practice the skills competencies.</a:t>
            </a:r>
          </a:p>
          <a:p>
            <a:r>
              <a:rPr lang="en-US" dirty="0" smtClean="0"/>
              <a:t>Alignment of the courses for third party certification preparation.</a:t>
            </a:r>
          </a:p>
          <a:p>
            <a:pPr marL="0" indent="0">
              <a:buNone/>
            </a:pPr>
            <a:r>
              <a:rPr lang="en-US" dirty="0" smtClean="0"/>
              <a:t>       * Fiber Optics Installer (FOI) by ETA</a:t>
            </a:r>
          </a:p>
          <a:p>
            <a:pPr marL="0" indent="0">
              <a:buNone/>
            </a:pPr>
            <a:r>
              <a:rPr lang="en-US" dirty="0"/>
              <a:t> </a:t>
            </a:r>
            <a:r>
              <a:rPr lang="en-US" dirty="0" smtClean="0"/>
              <a:t>      * Telecommunication Technician (TCM) by ETA</a:t>
            </a:r>
          </a:p>
          <a:p>
            <a:r>
              <a:rPr lang="en-US" dirty="0" smtClean="0"/>
              <a:t>Rapid technological changes</a:t>
            </a:r>
          </a:p>
          <a:p>
            <a:pPr marL="0" indent="0">
              <a:buNone/>
            </a:pPr>
            <a:r>
              <a:rPr lang="en-US" dirty="0" smtClean="0"/>
              <a:t>      Digital Communication Gadgets (cellphones, tablets and telephones)</a:t>
            </a:r>
          </a:p>
          <a:p>
            <a:pPr marL="0" indent="0">
              <a:buNone/>
            </a:pPr>
            <a:r>
              <a:rPr lang="en-US" dirty="0"/>
              <a:t> </a:t>
            </a:r>
            <a:r>
              <a:rPr lang="en-US" dirty="0" smtClean="0"/>
              <a:t>     RF communication (UHF and HF)</a:t>
            </a:r>
            <a:endParaRPr lang="en-US" dirty="0"/>
          </a:p>
        </p:txBody>
      </p:sp>
    </p:spTree>
    <p:extLst>
      <p:ext uri="{BB962C8B-B14F-4D97-AF65-F5344CB8AC3E}">
        <p14:creationId xmlns:p14="http://schemas.microsoft.com/office/powerpoint/2010/main" val="306728072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3">
                                            <p:txEl>
                                              <p:pRg st="5" end="5"/>
                                            </p:txEl>
                                          </p:spTgt>
                                        </p:tgtEl>
                                        <p:attrNameLst>
                                          <p:attrName>style.visibility</p:attrName>
                                        </p:attrNameLst>
                                      </p:cBhvr>
                                      <p:to>
                                        <p:strVal val="visible"/>
                                      </p:to>
                                    </p:set>
                                    <p:anim calcmode="lin" valueType="num">
                                      <p:cBhvr additive="base">
                                        <p:cTn id="3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Electronics Program Challenges</a:t>
            </a:r>
            <a:endParaRPr lang="en-US" dirty="0"/>
          </a:p>
        </p:txBody>
      </p:sp>
      <p:sp>
        <p:nvSpPr>
          <p:cNvPr id="3" name="Content Placeholder 2"/>
          <p:cNvSpPr>
            <a:spLocks noGrp="1"/>
          </p:cNvSpPr>
          <p:nvPr>
            <p:ph idx="1"/>
          </p:nvPr>
        </p:nvSpPr>
        <p:spPr/>
        <p:txBody>
          <a:bodyPr/>
          <a:lstStyle/>
          <a:p>
            <a:r>
              <a:rPr lang="en-US" dirty="0" smtClean="0"/>
              <a:t>Need more hands-on hours to practice the skills competencies.</a:t>
            </a:r>
          </a:p>
          <a:p>
            <a:r>
              <a:rPr lang="en-US" dirty="0" smtClean="0"/>
              <a:t>Alignment of the courses for third party certification preparation.</a:t>
            </a:r>
          </a:p>
          <a:p>
            <a:pPr marL="0" indent="0">
              <a:buNone/>
            </a:pPr>
            <a:r>
              <a:rPr lang="en-US" dirty="0" smtClean="0"/>
              <a:t>       * Associate Electronics Technician (</a:t>
            </a:r>
            <a:r>
              <a:rPr lang="en-US" dirty="0" err="1" smtClean="0"/>
              <a:t>CETa</a:t>
            </a:r>
            <a:r>
              <a:rPr lang="en-US" dirty="0" smtClean="0"/>
              <a:t>) by ETA</a:t>
            </a:r>
          </a:p>
          <a:p>
            <a:pPr marL="0" indent="0">
              <a:buNone/>
            </a:pPr>
            <a:r>
              <a:rPr lang="en-US" dirty="0"/>
              <a:t> </a:t>
            </a:r>
            <a:r>
              <a:rPr lang="en-US" dirty="0" smtClean="0"/>
              <a:t>      * Student Electronics Technician (SET) by ETA</a:t>
            </a:r>
          </a:p>
          <a:p>
            <a:r>
              <a:rPr lang="en-US" dirty="0" smtClean="0"/>
              <a:t>Rapid technological changes</a:t>
            </a:r>
          </a:p>
          <a:p>
            <a:pPr marL="0" indent="0">
              <a:buNone/>
            </a:pPr>
            <a:r>
              <a:rPr lang="en-US" dirty="0" smtClean="0"/>
              <a:t>      </a:t>
            </a:r>
            <a:r>
              <a:rPr lang="en-US" i="1" dirty="0" smtClean="0"/>
              <a:t>Video Equipment servicing and repair </a:t>
            </a:r>
            <a:r>
              <a:rPr lang="en-US" dirty="0" smtClean="0"/>
              <a:t>(LCD, LED, Smart TV, 7.1 home  </a:t>
            </a:r>
          </a:p>
          <a:p>
            <a:pPr marL="0" indent="0">
              <a:buNone/>
            </a:pPr>
            <a:r>
              <a:rPr lang="en-US" dirty="0"/>
              <a:t> </a:t>
            </a:r>
            <a:r>
              <a:rPr lang="en-US" dirty="0" smtClean="0"/>
              <a:t>      theater, Bluray, </a:t>
            </a:r>
            <a:r>
              <a:rPr lang="en-US" dirty="0" err="1" smtClean="0"/>
              <a:t>etc</a:t>
            </a:r>
            <a:r>
              <a:rPr lang="en-US" dirty="0" smtClean="0"/>
              <a:t>)</a:t>
            </a:r>
          </a:p>
          <a:p>
            <a:pPr marL="0" indent="0">
              <a:buNone/>
            </a:pPr>
            <a:r>
              <a:rPr lang="en-US" dirty="0"/>
              <a:t> </a:t>
            </a:r>
            <a:r>
              <a:rPr lang="en-US" dirty="0" smtClean="0"/>
              <a:t>     </a:t>
            </a:r>
            <a:r>
              <a:rPr lang="en-US" i="1" dirty="0" smtClean="0"/>
              <a:t>Business Machine servicing and repair </a:t>
            </a:r>
            <a:r>
              <a:rPr lang="en-US" dirty="0" smtClean="0"/>
              <a:t>(</a:t>
            </a:r>
            <a:r>
              <a:rPr lang="en-US" dirty="0" err="1" smtClean="0"/>
              <a:t>Risograph</a:t>
            </a:r>
            <a:r>
              <a:rPr lang="en-US" dirty="0" smtClean="0"/>
              <a:t>, High-end photocopier,            </a:t>
            </a:r>
          </a:p>
          <a:p>
            <a:pPr marL="0" indent="0">
              <a:buNone/>
            </a:pPr>
            <a:r>
              <a:rPr lang="en-US" dirty="0"/>
              <a:t> </a:t>
            </a:r>
            <a:r>
              <a:rPr lang="en-US" dirty="0" smtClean="0"/>
              <a:t>       service manual, multifunction </a:t>
            </a:r>
            <a:r>
              <a:rPr lang="en-US" dirty="0" err="1" smtClean="0"/>
              <a:t>mchine</a:t>
            </a:r>
            <a:r>
              <a:rPr lang="en-US" dirty="0" smtClean="0"/>
              <a:t>, scanners) </a:t>
            </a:r>
            <a:endParaRPr lang="en-US" dirty="0"/>
          </a:p>
        </p:txBody>
      </p:sp>
    </p:spTree>
    <p:extLst>
      <p:ext uri="{BB962C8B-B14F-4D97-AF65-F5344CB8AC3E}">
        <p14:creationId xmlns:p14="http://schemas.microsoft.com/office/powerpoint/2010/main" val="1762757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anim calcmode="lin" valueType="num">
                                      <p:cBhvr additive="base">
                                        <p:cTn id="5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56" y="118603"/>
            <a:ext cx="8911687" cy="1280890"/>
          </a:xfrm>
        </p:spPr>
        <p:txBody>
          <a:bodyPr/>
          <a:lstStyle/>
          <a:p>
            <a:r>
              <a:rPr lang="en-US" b="1" dirty="0" smtClean="0"/>
              <a:t>Program Direction</a:t>
            </a:r>
            <a:endParaRPr lang="en-US" b="1" dirty="0"/>
          </a:p>
        </p:txBody>
      </p:sp>
      <p:sp>
        <p:nvSpPr>
          <p:cNvPr id="4" name="Rounded Rectangle 1"/>
          <p:cNvSpPr>
            <a:spLocks noChangeArrowheads="1"/>
          </p:cNvSpPr>
          <p:nvPr/>
        </p:nvSpPr>
        <p:spPr bwMode="auto">
          <a:xfrm>
            <a:off x="2976332" y="759155"/>
            <a:ext cx="2073728" cy="1690241"/>
          </a:xfrm>
          <a:prstGeom prst="roundRect">
            <a:avLst>
              <a:gd name="adj" fmla="val 16667"/>
            </a:avLst>
          </a:pr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AAS </a:t>
            </a:r>
            <a:endParaRPr kumimoji="0" lang="en-US" altLang="en-US" sz="2400" b="1"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Electronics Technology</a:t>
            </a:r>
            <a:endParaRPr kumimoji="0" lang="en-US" altLang="en-US" sz="3600" b="1" i="0" u="none" strike="noStrike" cap="none" normalizeH="0" baseline="0" dirty="0" smtClean="0">
              <a:ln>
                <a:noFill/>
              </a:ln>
              <a:solidFill>
                <a:schemeClr val="tx1"/>
              </a:solidFill>
              <a:effectLst/>
            </a:endParaRPr>
          </a:p>
        </p:txBody>
      </p:sp>
      <p:sp>
        <p:nvSpPr>
          <p:cNvPr id="8" name="Rounded Rectangle 5"/>
          <p:cNvSpPr>
            <a:spLocks noChangeArrowheads="1"/>
          </p:cNvSpPr>
          <p:nvPr/>
        </p:nvSpPr>
        <p:spPr bwMode="auto">
          <a:xfrm>
            <a:off x="7213600" y="3056384"/>
            <a:ext cx="4383314" cy="3717705"/>
          </a:xfrm>
          <a:prstGeom prst="roundRect">
            <a:avLst>
              <a:gd name="adj" fmla="val 16667"/>
            </a:avLst>
          </a:pr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pPr marL="285750" marR="0" lvl="0" indent="-285750"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Basic Troubleshooting Skills</a:t>
            </a:r>
          </a:p>
          <a:p>
            <a:pPr marL="285750" marR="0" lvl="0" indent="-285750"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Audio</a:t>
            </a:r>
            <a:r>
              <a:rPr kumimoji="0" lang="en-US" altLang="en-US" sz="2400" b="1" i="0" u="none" strike="noStrike" cap="none" normalizeH="0" dirty="0" smtClean="0">
                <a:ln>
                  <a:noFill/>
                </a:ln>
                <a:solidFill>
                  <a:schemeClr val="tx1"/>
                </a:solidFill>
                <a:effectLst/>
                <a:ea typeface="Times New Roman" panose="02020603050405020304" pitchFamily="18" charset="0"/>
                <a:cs typeface="Times New Roman" panose="02020603050405020304" pitchFamily="18" charset="0"/>
              </a:rPr>
              <a:t> installer</a:t>
            </a:r>
          </a:p>
          <a:p>
            <a:pPr marL="628650" lvl="1" indent="-171450" eaLnBrk="0" fontAlgn="base" hangingPunct="0">
              <a:spcBef>
                <a:spcPct val="0"/>
              </a:spcBef>
              <a:spcAft>
                <a:spcPct val="0"/>
              </a:spcAft>
              <a:buFontTx/>
              <a:buChar char="-"/>
            </a:pPr>
            <a:r>
              <a:rPr lang="en-US" altLang="en-US" sz="2400" b="1" dirty="0">
                <a:ea typeface="Times New Roman" panose="02020603050405020304" pitchFamily="18" charset="0"/>
                <a:cs typeface="Times New Roman" panose="02020603050405020304" pitchFamily="18" charset="0"/>
              </a:rPr>
              <a:t>Home</a:t>
            </a:r>
          </a:p>
          <a:p>
            <a:pPr marL="628650" lvl="1" indent="-171450" eaLnBrk="0" fontAlgn="base" hangingPunct="0">
              <a:spcBef>
                <a:spcPct val="0"/>
              </a:spcBef>
              <a:spcAft>
                <a:spcPct val="0"/>
              </a:spcAft>
              <a:buFontTx/>
              <a:buChar char="-"/>
            </a:pPr>
            <a:r>
              <a:rPr lang="en-US" altLang="en-US" sz="2400" b="1" dirty="0" smtClean="0">
                <a:ea typeface="Times New Roman" panose="02020603050405020304" pitchFamily="18" charset="0"/>
                <a:cs typeface="Times New Roman" panose="02020603050405020304" pitchFamily="18" charset="0"/>
              </a:rPr>
              <a:t>Car</a:t>
            </a:r>
            <a:endParaRPr lang="en-US" altLang="en-US" sz="2400" b="1" dirty="0">
              <a:ea typeface="Times New Roman" panose="02020603050405020304" pitchFamily="18" charset="0"/>
              <a:cs typeface="Times New Roman" panose="02020603050405020304" pitchFamily="18" charset="0"/>
            </a:endParaRPr>
          </a:p>
          <a:p>
            <a:pPr marL="171450" indent="-171450" eaLnBrk="0" fontAlgn="base" hangingPunct="0">
              <a:spcBef>
                <a:spcPct val="0"/>
              </a:spcBef>
              <a:spcAft>
                <a:spcPct val="0"/>
              </a:spcAft>
              <a:buFontTx/>
              <a:buChar char="-"/>
            </a:pPr>
            <a:r>
              <a:rPr lang="en-US" altLang="en-US" sz="2400" b="1" dirty="0" smtClean="0">
                <a:ea typeface="Times New Roman" panose="02020603050405020304" pitchFamily="18" charset="0"/>
                <a:cs typeface="Times New Roman" panose="02020603050405020304" pitchFamily="18" charset="0"/>
              </a:rPr>
              <a:t>Security camera installer</a:t>
            </a:r>
          </a:p>
          <a:p>
            <a:pPr marL="171450" indent="-171450" eaLnBrk="0" fontAlgn="base" hangingPunct="0">
              <a:spcBef>
                <a:spcPct val="0"/>
              </a:spcBef>
              <a:spcAft>
                <a:spcPct val="0"/>
              </a:spcAft>
              <a:buFontTx/>
              <a:buChar char="-"/>
            </a:pPr>
            <a:r>
              <a:rPr lang="en-US" altLang="en-US" sz="2400" b="1" dirty="0" smtClean="0">
                <a:ea typeface="Times New Roman" panose="02020603050405020304" pitchFamily="18" charset="0"/>
                <a:cs typeface="Times New Roman" panose="02020603050405020304" pitchFamily="18" charset="0"/>
              </a:rPr>
              <a:t>Certification – SET (ETA)</a:t>
            </a:r>
            <a:endParaRPr lang="en-US" altLang="en-US" sz="2400" b="1" dirty="0">
              <a:ea typeface="Times New Roman" panose="02020603050405020304" pitchFamily="18" charset="0"/>
              <a:cs typeface="Times New Roman" panose="02020603050405020304" pitchFamily="18" charset="0"/>
            </a:endParaRPr>
          </a:p>
        </p:txBody>
      </p:sp>
      <p:pic>
        <p:nvPicPr>
          <p:cNvPr id="2059" name="Picture 11" descr="mage result for student thinking clip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2919" y="689875"/>
            <a:ext cx="1720850" cy="1828800"/>
          </a:xfrm>
          <a:prstGeom prst="rect">
            <a:avLst/>
          </a:prstGeom>
          <a:noFill/>
          <a:extLst>
            <a:ext uri="{909E8E84-426E-40DD-AFC4-6F175D3DCCD1}">
              <a14:hiddenFill xmlns:a14="http://schemas.microsoft.com/office/drawing/2010/main">
                <a:solidFill>
                  <a:srgbClr val="FFFFFF"/>
                </a:solidFill>
              </a14:hiddenFill>
            </a:ext>
          </a:extLst>
        </p:spPr>
      </p:pic>
      <p:sp>
        <p:nvSpPr>
          <p:cNvPr id="16" name="AutoShape 19"/>
          <p:cNvSpPr>
            <a:spLocks noChangeArrowheads="1"/>
          </p:cNvSpPr>
          <p:nvPr/>
        </p:nvSpPr>
        <p:spPr bwMode="auto">
          <a:xfrm>
            <a:off x="3860796" y="2584450"/>
            <a:ext cx="304800" cy="228600"/>
          </a:xfrm>
          <a:prstGeom prst="downArrow">
            <a:avLst>
              <a:gd name="adj1" fmla="val 50000"/>
              <a:gd name="adj2" fmla="val 50000"/>
            </a:avLst>
          </a:prstGeom>
          <a:gradFill rotWithShape="1">
            <a:gsLst>
              <a:gs pos="0">
                <a:srgbClr val="A7BFDE"/>
              </a:gs>
              <a:gs pos="100000">
                <a:srgbClr val="4F81BD"/>
              </a:gs>
            </a:gsLst>
            <a:lin ang="5400000"/>
          </a:gradFill>
          <a:ln w="9525">
            <a:solidFill>
              <a:srgbClr val="4579B8"/>
            </a:solidFill>
            <a:miter lim="800000"/>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endParaRPr lang="en-US"/>
          </a:p>
        </p:txBody>
      </p:sp>
      <p:sp>
        <p:nvSpPr>
          <p:cNvPr id="22" name="Rounded Rectangle 1"/>
          <p:cNvSpPr>
            <a:spLocks noChangeArrowheads="1"/>
          </p:cNvSpPr>
          <p:nvPr/>
        </p:nvSpPr>
        <p:spPr bwMode="auto">
          <a:xfrm>
            <a:off x="8196036" y="650875"/>
            <a:ext cx="2181678" cy="1690241"/>
          </a:xfrm>
          <a:prstGeom prst="roundRect">
            <a:avLst>
              <a:gd name="adj" fmla="val 16667"/>
            </a:avLst>
          </a:pr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CoA</a:t>
            </a:r>
            <a:endParaRPr kumimoji="0" lang="en-US" altLang="en-US" sz="2400" b="1"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Electronics </a:t>
            </a: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Engineering</a:t>
            </a:r>
            <a:r>
              <a:rPr kumimoji="0" lang="en-US" altLang="en-US" sz="2400" b="1" i="0" u="none" strike="noStrike" cap="none" normalizeH="0" baseline="0" dirty="0" smtClean="0">
                <a:ln>
                  <a:noFill/>
                </a:ln>
                <a:solidFill>
                  <a:schemeClr val="tx1"/>
                </a:solidFill>
                <a:effectLst/>
                <a:latin typeface="Cambria" panose="02040503050406030204" pitchFamily="18" charset="0"/>
                <a:ea typeface="Times New Roman" panose="02020603050405020304" pitchFamily="18" charset="0"/>
                <a:cs typeface="Times New Roman" panose="02020603050405020304" pitchFamily="18" charset="0"/>
              </a:rPr>
              <a:t> Technology</a:t>
            </a:r>
            <a:endParaRPr kumimoji="0" lang="en-US" altLang="en-US" sz="3600" b="1" i="0" u="none" strike="noStrike" cap="none" normalizeH="0" baseline="0" dirty="0" smtClean="0">
              <a:ln>
                <a:noFill/>
              </a:ln>
              <a:solidFill>
                <a:schemeClr val="tx1"/>
              </a:solidFill>
              <a:effectLst/>
              <a:latin typeface="Arial" panose="020B0604020202020204" pitchFamily="34" charset="0"/>
            </a:endParaRPr>
          </a:p>
        </p:txBody>
      </p:sp>
      <p:sp>
        <p:nvSpPr>
          <p:cNvPr id="23" name="AutoShape 19"/>
          <p:cNvSpPr>
            <a:spLocks noChangeArrowheads="1"/>
          </p:cNvSpPr>
          <p:nvPr/>
        </p:nvSpPr>
        <p:spPr bwMode="auto">
          <a:xfrm>
            <a:off x="9232900" y="2470150"/>
            <a:ext cx="304800" cy="228600"/>
          </a:xfrm>
          <a:prstGeom prst="downArrow">
            <a:avLst>
              <a:gd name="adj1" fmla="val 50000"/>
              <a:gd name="adj2" fmla="val 50000"/>
            </a:avLst>
          </a:prstGeom>
          <a:gradFill rotWithShape="1">
            <a:gsLst>
              <a:gs pos="0">
                <a:srgbClr val="A7BFDE"/>
              </a:gs>
              <a:gs pos="100000">
                <a:srgbClr val="4F81BD"/>
              </a:gs>
            </a:gsLst>
            <a:lin ang="5400000"/>
          </a:gradFill>
          <a:ln w="9525">
            <a:solidFill>
              <a:srgbClr val="4579B8"/>
            </a:solidFill>
            <a:miter lim="800000"/>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endParaRPr lang="en-US"/>
          </a:p>
        </p:txBody>
      </p:sp>
      <p:sp>
        <p:nvSpPr>
          <p:cNvPr id="24" name="Rounded Rectangle 5"/>
          <p:cNvSpPr>
            <a:spLocks noChangeArrowheads="1"/>
          </p:cNvSpPr>
          <p:nvPr/>
        </p:nvSpPr>
        <p:spPr bwMode="auto">
          <a:xfrm>
            <a:off x="1821539" y="3078158"/>
            <a:ext cx="4383314" cy="3717705"/>
          </a:xfrm>
          <a:prstGeom prst="roundRect">
            <a:avLst>
              <a:gd name="adj" fmla="val 16667"/>
            </a:avLst>
          </a:pr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pPr marL="285750" marR="0" lvl="0" indent="-285750"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Basic and Advance Troubleshooting Skills</a:t>
            </a:r>
          </a:p>
          <a:p>
            <a:pPr marL="285750" marR="0" lvl="0" indent="-285750"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Servicing of different</a:t>
            </a:r>
            <a:r>
              <a:rPr kumimoji="0" lang="en-US" altLang="en-US" sz="2400" b="1" i="0" u="none" strike="noStrike" cap="none" normalizeH="0" dirty="0" smtClean="0">
                <a:ln>
                  <a:noFill/>
                </a:ln>
                <a:solidFill>
                  <a:schemeClr val="tx1"/>
                </a:solidFill>
                <a:effectLst/>
                <a:ea typeface="Times New Roman" panose="02020603050405020304" pitchFamily="18" charset="0"/>
                <a:cs typeface="Times New Roman" panose="02020603050405020304" pitchFamily="18" charset="0"/>
              </a:rPr>
              <a:t> Electronic Appliances</a:t>
            </a:r>
            <a:endParaRPr lang="en-US" altLang="en-US" sz="2400" b="1" dirty="0" smtClean="0">
              <a:ea typeface="Times New Roman" panose="02020603050405020304" pitchFamily="18" charset="0"/>
              <a:cs typeface="Times New Roman" panose="02020603050405020304" pitchFamily="18" charset="0"/>
            </a:endParaRPr>
          </a:p>
          <a:p>
            <a:pPr marL="171450" indent="-171450" eaLnBrk="0" fontAlgn="base" hangingPunct="0">
              <a:spcBef>
                <a:spcPct val="0"/>
              </a:spcBef>
              <a:spcAft>
                <a:spcPct val="0"/>
              </a:spcAft>
              <a:buFontTx/>
              <a:buChar char="-"/>
            </a:pPr>
            <a:r>
              <a:rPr lang="en-US" altLang="en-US" sz="2400" b="1" dirty="0" smtClean="0">
                <a:ea typeface="Times New Roman" panose="02020603050405020304" pitchFamily="18" charset="0"/>
                <a:cs typeface="Times New Roman" panose="02020603050405020304" pitchFamily="18" charset="0"/>
              </a:rPr>
              <a:t>Certification – CET (ETA)</a:t>
            </a:r>
            <a:endParaRPr lang="en-US" altLang="en-US" sz="24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10859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3"/>
                                        </p:tgtEl>
                                        <p:attrNameLst>
                                          <p:attrName>style.visibility</p:attrName>
                                        </p:attrNameLst>
                                      </p:cBhvr>
                                      <p:to>
                                        <p:strVal val="visible"/>
                                      </p:to>
                                    </p:set>
                                    <p:animEffect transition="in" filter="fade">
                                      <p:cBhvr>
                                        <p:cTn id="14" dur="1000"/>
                                        <p:tgtEl>
                                          <p:spTgt spid="23"/>
                                        </p:tgtEl>
                                      </p:cBhvr>
                                    </p:animEffect>
                                    <p:anim calcmode="lin" valueType="num">
                                      <p:cBhvr>
                                        <p:cTn id="15" dur="1000" fill="hold"/>
                                        <p:tgtEl>
                                          <p:spTgt spid="23"/>
                                        </p:tgtEl>
                                        <p:attrNameLst>
                                          <p:attrName>ppt_x</p:attrName>
                                        </p:attrNameLst>
                                      </p:cBhvr>
                                      <p:tavLst>
                                        <p:tav tm="0">
                                          <p:val>
                                            <p:strVal val="#ppt_x"/>
                                          </p:val>
                                        </p:tav>
                                        <p:tav tm="100000">
                                          <p:val>
                                            <p:strVal val="#ppt_x"/>
                                          </p:val>
                                        </p:tav>
                                      </p:tavLst>
                                    </p:anim>
                                    <p:anim calcmode="lin" valueType="num">
                                      <p:cBhvr>
                                        <p:cTn id="16" dur="1000" fill="hold"/>
                                        <p:tgtEl>
                                          <p:spTgt spid="23"/>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fade">
                                      <p:cBhvr>
                                        <p:cTn id="26" dur="1000"/>
                                        <p:tgtEl>
                                          <p:spTgt spid="4"/>
                                        </p:tgtEl>
                                      </p:cBhvr>
                                    </p:animEffect>
                                    <p:anim calcmode="lin" valueType="num">
                                      <p:cBhvr>
                                        <p:cTn id="27" dur="1000" fill="hold"/>
                                        <p:tgtEl>
                                          <p:spTgt spid="4"/>
                                        </p:tgtEl>
                                        <p:attrNameLst>
                                          <p:attrName>ppt_x</p:attrName>
                                        </p:attrNameLst>
                                      </p:cBhvr>
                                      <p:tavLst>
                                        <p:tav tm="0">
                                          <p:val>
                                            <p:strVal val="#ppt_x"/>
                                          </p:val>
                                        </p:tav>
                                        <p:tav tm="100000">
                                          <p:val>
                                            <p:strVal val="#ppt_x"/>
                                          </p:val>
                                        </p:tav>
                                      </p:tavLst>
                                    </p:anim>
                                    <p:anim calcmode="lin" valueType="num">
                                      <p:cBhvr>
                                        <p:cTn id="28"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42" presetClass="entr" presetSubtype="0" fill="hold" grpId="0" nodeType="click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fade">
                                      <p:cBhvr>
                                        <p:cTn id="38" dur="1000"/>
                                        <p:tgtEl>
                                          <p:spTgt spid="24"/>
                                        </p:tgtEl>
                                      </p:cBhvr>
                                    </p:animEffect>
                                    <p:anim calcmode="lin" valueType="num">
                                      <p:cBhvr>
                                        <p:cTn id="39" dur="1000" fill="hold"/>
                                        <p:tgtEl>
                                          <p:spTgt spid="24"/>
                                        </p:tgtEl>
                                        <p:attrNameLst>
                                          <p:attrName>ppt_x</p:attrName>
                                        </p:attrNameLst>
                                      </p:cBhvr>
                                      <p:tavLst>
                                        <p:tav tm="0">
                                          <p:val>
                                            <p:strVal val="#ppt_x"/>
                                          </p:val>
                                        </p:tav>
                                        <p:tav tm="100000">
                                          <p:val>
                                            <p:strVal val="#ppt_x"/>
                                          </p:val>
                                        </p:tav>
                                      </p:tavLst>
                                    </p:anim>
                                    <p:anim calcmode="lin" valueType="num">
                                      <p:cBhvr>
                                        <p:cTn id="40"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16" grpId="0" animBg="1"/>
      <p:bldP spid="22" grpId="0" animBg="1"/>
      <p:bldP spid="23" grpId="0" animBg="1"/>
      <p:bldP spid="24"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19556" y="118603"/>
            <a:ext cx="8911687" cy="1280890"/>
          </a:xfrm>
        </p:spPr>
        <p:txBody>
          <a:bodyPr/>
          <a:lstStyle/>
          <a:p>
            <a:r>
              <a:rPr lang="en-US" b="1" dirty="0" smtClean="0"/>
              <a:t>Program Direction</a:t>
            </a:r>
            <a:endParaRPr lang="en-US" b="1" dirty="0"/>
          </a:p>
        </p:txBody>
      </p:sp>
      <p:sp>
        <p:nvSpPr>
          <p:cNvPr id="4" name="Rounded Rectangle 1"/>
          <p:cNvSpPr>
            <a:spLocks noChangeArrowheads="1"/>
          </p:cNvSpPr>
          <p:nvPr/>
        </p:nvSpPr>
        <p:spPr bwMode="auto">
          <a:xfrm>
            <a:off x="4914541" y="759048"/>
            <a:ext cx="3362123" cy="1690241"/>
          </a:xfrm>
          <a:prstGeom prst="roundRect">
            <a:avLst>
              <a:gd name="adj" fmla="val 16667"/>
            </a:avLst>
          </a:pr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32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AAS </a:t>
            </a:r>
            <a:endParaRPr kumimoji="0" lang="en-US" altLang="en-US" sz="2400" b="1"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Telecommunication</a:t>
            </a:r>
            <a:endParaRPr kumimoji="0" lang="en-US" altLang="en-US" sz="3600" b="1" i="0" u="none" strike="noStrike" cap="none" normalizeH="0" baseline="0" dirty="0" smtClean="0">
              <a:ln>
                <a:noFill/>
              </a:ln>
              <a:solidFill>
                <a:schemeClr val="tx1"/>
              </a:solidFill>
              <a:effectLst/>
            </a:endParaRPr>
          </a:p>
        </p:txBody>
      </p:sp>
      <p:pic>
        <p:nvPicPr>
          <p:cNvPr id="2059" name="Picture 11" descr="mage result for student thinking clipart"/>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8902" y="869950"/>
            <a:ext cx="1720850" cy="1828800"/>
          </a:xfrm>
          <a:prstGeom prst="rect">
            <a:avLst/>
          </a:prstGeom>
          <a:noFill/>
          <a:extLst>
            <a:ext uri="{909E8E84-426E-40DD-AFC4-6F175D3DCCD1}">
              <a14:hiddenFill xmlns:a14="http://schemas.microsoft.com/office/drawing/2010/main">
                <a:solidFill>
                  <a:srgbClr val="FFFFFF"/>
                </a:solidFill>
              </a14:hiddenFill>
            </a:ext>
          </a:extLst>
        </p:spPr>
      </p:pic>
      <p:sp>
        <p:nvSpPr>
          <p:cNvPr id="16" name="AutoShape 19"/>
          <p:cNvSpPr>
            <a:spLocks noChangeArrowheads="1"/>
          </p:cNvSpPr>
          <p:nvPr/>
        </p:nvSpPr>
        <p:spPr bwMode="auto">
          <a:xfrm>
            <a:off x="6375399" y="2645314"/>
            <a:ext cx="304800" cy="228600"/>
          </a:xfrm>
          <a:prstGeom prst="downArrow">
            <a:avLst>
              <a:gd name="adj1" fmla="val 50000"/>
              <a:gd name="adj2" fmla="val 50000"/>
            </a:avLst>
          </a:prstGeom>
          <a:gradFill rotWithShape="1">
            <a:gsLst>
              <a:gs pos="0">
                <a:srgbClr val="A7BFDE"/>
              </a:gs>
              <a:gs pos="100000">
                <a:srgbClr val="4F81BD"/>
              </a:gs>
            </a:gsLst>
            <a:lin ang="5400000"/>
          </a:gradFill>
          <a:ln w="9525">
            <a:solidFill>
              <a:srgbClr val="4579B8"/>
            </a:solidFill>
            <a:miter lim="800000"/>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endParaRPr lang="en-US"/>
          </a:p>
        </p:txBody>
      </p:sp>
      <p:sp>
        <p:nvSpPr>
          <p:cNvPr id="24" name="Rounded Rectangle 5"/>
          <p:cNvSpPr>
            <a:spLocks noChangeArrowheads="1"/>
          </p:cNvSpPr>
          <p:nvPr/>
        </p:nvSpPr>
        <p:spPr bwMode="auto">
          <a:xfrm>
            <a:off x="4336142" y="3069939"/>
            <a:ext cx="4383314" cy="3717705"/>
          </a:xfrm>
          <a:prstGeom prst="roundRect">
            <a:avLst>
              <a:gd name="adj" fmla="val 16667"/>
            </a:avLst>
          </a:prstGeom>
          <a:gradFill rotWithShape="1">
            <a:gsLst>
              <a:gs pos="0">
                <a:srgbClr val="A7BFDE"/>
              </a:gs>
              <a:gs pos="100000">
                <a:srgbClr val="4F81BD"/>
              </a:gs>
            </a:gsLst>
            <a:lin ang="5400000"/>
          </a:gradFill>
          <a:ln w="9525">
            <a:solidFill>
              <a:srgbClr val="4579B8"/>
            </a:solidFill>
            <a:round/>
            <a:headEnd/>
            <a:tailEnd/>
          </a:ln>
          <a:effectLst>
            <a:outerShdw dist="23000" dir="5400000" rotWithShape="0">
              <a:srgbClr val="808080">
                <a:alpha val="34999"/>
              </a:srgbClr>
            </a:outerShdw>
          </a:effectLst>
        </p:spPr>
        <p:txBody>
          <a:bodyPr vert="horz" wrap="square" lIns="91440" tIns="45720" rIns="91440" bIns="45720" numCol="1" anchor="ctr" anchorCtr="0" compatLnSpc="1">
            <a:prstTxWarp prst="textNoShape">
              <a:avLst/>
            </a:prstTxWarp>
          </a:bodyPr>
          <a:lstStyle/>
          <a:p>
            <a:pPr marL="285750" marR="0" lvl="0" indent="-285750" defTabSz="914400" rtl="0" eaLnBrk="0" fontAlgn="base" latinLnBrk="0" hangingPunct="0">
              <a:lnSpc>
                <a:spcPct val="100000"/>
              </a:lnSpc>
              <a:spcBef>
                <a:spcPct val="0"/>
              </a:spcBef>
              <a:spcAft>
                <a:spcPct val="0"/>
              </a:spcAft>
              <a:buClrTx/>
              <a:buSzTx/>
              <a:buFontTx/>
              <a:buChar char="-"/>
              <a:tabLst/>
            </a:pPr>
            <a:r>
              <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rPr>
              <a:t>Basic and Advance Troubleshooting Skills for telecommunication systems. (RF</a:t>
            </a:r>
            <a:r>
              <a:rPr kumimoji="0" lang="en-US" altLang="en-US" sz="2400" b="1" i="0" u="none" strike="noStrike" cap="none" normalizeH="0" dirty="0" smtClean="0">
                <a:ln>
                  <a:noFill/>
                </a:ln>
                <a:solidFill>
                  <a:schemeClr val="tx1"/>
                </a:solidFill>
                <a:effectLst/>
                <a:ea typeface="Times New Roman" panose="02020603050405020304" pitchFamily="18" charset="0"/>
                <a:cs typeface="Times New Roman" panose="02020603050405020304" pitchFamily="18" charset="0"/>
              </a:rPr>
              <a:t> Radio equipment, telecomm equipment and transmission mediums</a:t>
            </a:r>
            <a:endParaRPr kumimoji="0" lang="en-US" altLang="en-US" sz="2400" b="1" i="0" u="none" strike="noStrike" cap="none" normalizeH="0" baseline="0" dirty="0" smtClean="0">
              <a:ln>
                <a:noFill/>
              </a:ln>
              <a:solidFill>
                <a:schemeClr val="tx1"/>
              </a:solidFill>
              <a:effectLst/>
              <a:ea typeface="Times New Roman" panose="02020603050405020304" pitchFamily="18" charset="0"/>
              <a:cs typeface="Times New Roman" panose="02020603050405020304" pitchFamily="18" charset="0"/>
            </a:endParaRPr>
          </a:p>
          <a:p>
            <a:pPr marL="171450" indent="-171450" eaLnBrk="0" fontAlgn="base" hangingPunct="0">
              <a:spcBef>
                <a:spcPct val="0"/>
              </a:spcBef>
              <a:spcAft>
                <a:spcPct val="0"/>
              </a:spcAft>
              <a:buFontTx/>
              <a:buChar char="-"/>
            </a:pPr>
            <a:r>
              <a:rPr lang="en-US" altLang="en-US" sz="2400" b="1" dirty="0" smtClean="0">
                <a:ea typeface="Times New Roman" panose="02020603050405020304" pitchFamily="18" charset="0"/>
                <a:cs typeface="Times New Roman" panose="02020603050405020304" pitchFamily="18" charset="0"/>
              </a:rPr>
              <a:t>Certification – FOI fiber optics Installers</a:t>
            </a:r>
          </a:p>
          <a:p>
            <a:pPr marL="171450" indent="-171450" eaLnBrk="0" fontAlgn="base" hangingPunct="0">
              <a:spcBef>
                <a:spcPct val="0"/>
              </a:spcBef>
              <a:spcAft>
                <a:spcPct val="0"/>
              </a:spcAft>
              <a:buFontTx/>
              <a:buChar char="-"/>
            </a:pPr>
            <a:r>
              <a:rPr lang="en-US" altLang="en-US" sz="2400" b="1" dirty="0" smtClean="0">
                <a:ea typeface="Times New Roman" panose="02020603050405020304" pitchFamily="18" charset="0"/>
                <a:cs typeface="Times New Roman" panose="02020603050405020304" pitchFamily="18" charset="0"/>
              </a:rPr>
              <a:t>TCM Certification</a:t>
            </a:r>
            <a:endParaRPr lang="en-US" altLang="en-US" sz="2400" b="1" dirty="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18228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1000"/>
                                        <p:tgtEl>
                                          <p:spTgt spid="16"/>
                                        </p:tgtEl>
                                      </p:cBhvr>
                                    </p:animEffect>
                                    <p:anim calcmode="lin" valueType="num">
                                      <p:cBhvr>
                                        <p:cTn id="15" dur="1000" fill="hold"/>
                                        <p:tgtEl>
                                          <p:spTgt spid="16"/>
                                        </p:tgtEl>
                                        <p:attrNameLst>
                                          <p:attrName>ppt_x</p:attrName>
                                        </p:attrNameLst>
                                      </p:cBhvr>
                                      <p:tavLst>
                                        <p:tav tm="0">
                                          <p:val>
                                            <p:strVal val="#ppt_x"/>
                                          </p:val>
                                        </p:tav>
                                        <p:tav tm="100000">
                                          <p:val>
                                            <p:strVal val="#ppt_x"/>
                                          </p:val>
                                        </p:tav>
                                      </p:tavLst>
                                    </p:anim>
                                    <p:anim calcmode="lin" valueType="num">
                                      <p:cBhvr>
                                        <p:cTn id="16" dur="1000" fill="hold"/>
                                        <p:tgtEl>
                                          <p:spTgt spid="16"/>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24"/>
                                        </p:tgtEl>
                                        <p:attrNameLst>
                                          <p:attrName>style.visibility</p:attrName>
                                        </p:attrNameLst>
                                      </p:cBhvr>
                                      <p:to>
                                        <p:strVal val="visible"/>
                                      </p:to>
                                    </p:set>
                                    <p:animEffect transition="in" filter="fade">
                                      <p:cBhvr>
                                        <p:cTn id="19" dur="1000"/>
                                        <p:tgtEl>
                                          <p:spTgt spid="24"/>
                                        </p:tgtEl>
                                      </p:cBhvr>
                                    </p:animEffect>
                                    <p:anim calcmode="lin" valueType="num">
                                      <p:cBhvr>
                                        <p:cTn id="20" dur="1000" fill="hold"/>
                                        <p:tgtEl>
                                          <p:spTgt spid="24"/>
                                        </p:tgtEl>
                                        <p:attrNameLst>
                                          <p:attrName>ppt_x</p:attrName>
                                        </p:attrNameLst>
                                      </p:cBhvr>
                                      <p:tavLst>
                                        <p:tav tm="0">
                                          <p:val>
                                            <p:strVal val="#ppt_x"/>
                                          </p:val>
                                        </p:tav>
                                        <p:tav tm="100000">
                                          <p:val>
                                            <p:strVal val="#ppt_x"/>
                                          </p:val>
                                        </p:tav>
                                      </p:tavLst>
                                    </p:anim>
                                    <p:anim calcmode="lin" valueType="num">
                                      <p:cBhvr>
                                        <p:cTn id="21"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16" grpId="0" animBg="1"/>
      <p:bldP spid="2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4172" y="708932"/>
            <a:ext cx="4234696" cy="3778250"/>
          </a:xfrm>
        </p:spPr>
      </p:pic>
      <p:sp>
        <p:nvSpPr>
          <p:cNvPr id="6" name="TextBox 5"/>
          <p:cNvSpPr txBox="1"/>
          <p:nvPr/>
        </p:nvSpPr>
        <p:spPr>
          <a:xfrm rot="20735152">
            <a:off x="860814" y="2187393"/>
            <a:ext cx="3209598" cy="1569660"/>
          </a:xfrm>
          <a:prstGeom prst="rect">
            <a:avLst/>
          </a:prstGeom>
          <a:noFill/>
        </p:spPr>
        <p:txBody>
          <a:bodyPr wrap="square" rtlCol="0">
            <a:spAutoFit/>
          </a:bodyPr>
          <a:lstStyle/>
          <a:p>
            <a:r>
              <a:rPr lang="en-US" sz="3200" dirty="0" smtClean="0">
                <a:solidFill>
                  <a:srgbClr val="0070C0"/>
                </a:solidFill>
              </a:rPr>
              <a:t>Feb. 24, 2016</a:t>
            </a:r>
          </a:p>
          <a:p>
            <a:r>
              <a:rPr lang="en-US" sz="3200" dirty="0" smtClean="0">
                <a:solidFill>
                  <a:srgbClr val="0070C0"/>
                </a:solidFill>
              </a:rPr>
              <a:t>Organizational Meeting</a:t>
            </a:r>
            <a:endParaRPr lang="en-US" sz="3200" dirty="0">
              <a:solidFill>
                <a:srgbClr val="0070C0"/>
              </a:solidFill>
            </a:endParaRPr>
          </a:p>
        </p:txBody>
      </p:sp>
      <p:pic>
        <p:nvPicPr>
          <p:cNvPr id="7"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709790">
            <a:off x="3875315" y="19504"/>
            <a:ext cx="4212624" cy="3778250"/>
          </a:xfrm>
          <a:prstGeom prst="rect">
            <a:avLst/>
          </a:prstGeom>
        </p:spPr>
      </p:pic>
      <p:sp>
        <p:nvSpPr>
          <p:cNvPr id="8" name="TextBox 7"/>
          <p:cNvSpPr txBox="1"/>
          <p:nvPr/>
        </p:nvSpPr>
        <p:spPr>
          <a:xfrm rot="956938">
            <a:off x="4423719" y="1323686"/>
            <a:ext cx="3129371" cy="1200329"/>
          </a:xfrm>
          <a:prstGeom prst="rect">
            <a:avLst/>
          </a:prstGeom>
          <a:noFill/>
        </p:spPr>
        <p:txBody>
          <a:bodyPr wrap="square" rtlCol="0">
            <a:spAutoFit/>
          </a:bodyPr>
          <a:lstStyle/>
          <a:p>
            <a:r>
              <a:rPr lang="en-US" sz="3600" dirty="0" smtClean="0">
                <a:solidFill>
                  <a:srgbClr val="0070C0"/>
                </a:solidFill>
              </a:rPr>
              <a:t>Mar. 16, 2016</a:t>
            </a:r>
          </a:p>
          <a:p>
            <a:r>
              <a:rPr lang="en-US" sz="3600" dirty="0" smtClean="0">
                <a:solidFill>
                  <a:srgbClr val="0070C0"/>
                </a:solidFill>
              </a:rPr>
              <a:t>1</a:t>
            </a:r>
            <a:r>
              <a:rPr lang="en-US" sz="3600" baseline="30000" dirty="0" smtClean="0">
                <a:solidFill>
                  <a:srgbClr val="0070C0"/>
                </a:solidFill>
              </a:rPr>
              <a:t>st</a:t>
            </a:r>
            <a:r>
              <a:rPr lang="en-US" sz="3600" dirty="0" smtClean="0">
                <a:solidFill>
                  <a:srgbClr val="0070C0"/>
                </a:solidFill>
              </a:rPr>
              <a:t>  Draft</a:t>
            </a:r>
            <a:endParaRPr lang="en-US" sz="3600" dirty="0">
              <a:solidFill>
                <a:srgbClr val="0070C0"/>
              </a:solidFill>
            </a:endParaRPr>
          </a:p>
        </p:txBody>
      </p:sp>
      <p:pic>
        <p:nvPicPr>
          <p:cNvPr id="9"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75494" y="144008"/>
            <a:ext cx="3849760" cy="3778250"/>
          </a:xfrm>
          <a:prstGeom prst="rect">
            <a:avLst/>
          </a:prstGeom>
        </p:spPr>
      </p:pic>
      <p:sp>
        <p:nvSpPr>
          <p:cNvPr id="10" name="TextBox 9"/>
          <p:cNvSpPr txBox="1"/>
          <p:nvPr/>
        </p:nvSpPr>
        <p:spPr>
          <a:xfrm rot="20735152">
            <a:off x="9027178" y="1564486"/>
            <a:ext cx="2851088" cy="1200329"/>
          </a:xfrm>
          <a:prstGeom prst="rect">
            <a:avLst/>
          </a:prstGeom>
          <a:noFill/>
        </p:spPr>
        <p:txBody>
          <a:bodyPr wrap="square" rtlCol="0">
            <a:spAutoFit/>
          </a:bodyPr>
          <a:lstStyle/>
          <a:p>
            <a:r>
              <a:rPr lang="en-US" sz="3600" dirty="0" smtClean="0">
                <a:solidFill>
                  <a:srgbClr val="0070C0"/>
                </a:solidFill>
              </a:rPr>
              <a:t>Apr. 6, 2016</a:t>
            </a:r>
          </a:p>
          <a:p>
            <a:r>
              <a:rPr lang="en-US" sz="3600" dirty="0" smtClean="0">
                <a:solidFill>
                  <a:srgbClr val="0070C0"/>
                </a:solidFill>
              </a:rPr>
              <a:t>2</a:t>
            </a:r>
            <a:r>
              <a:rPr lang="en-US" sz="3600" baseline="30000" dirty="0" smtClean="0">
                <a:solidFill>
                  <a:srgbClr val="0070C0"/>
                </a:solidFill>
              </a:rPr>
              <a:t>nd</a:t>
            </a:r>
            <a:r>
              <a:rPr lang="en-US" sz="3600" dirty="0" smtClean="0">
                <a:solidFill>
                  <a:srgbClr val="0070C0"/>
                </a:solidFill>
              </a:rPr>
              <a:t> Draft</a:t>
            </a:r>
            <a:endParaRPr lang="en-US" sz="3600" dirty="0">
              <a:solidFill>
                <a:srgbClr val="0070C0"/>
              </a:solidFill>
            </a:endParaRPr>
          </a:p>
        </p:txBody>
      </p:sp>
      <p:pic>
        <p:nvPicPr>
          <p:cNvPr id="11" name="Content Placeholder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353554">
            <a:off x="6460668" y="3259422"/>
            <a:ext cx="3907820" cy="3778250"/>
          </a:xfrm>
          <a:prstGeom prst="rect">
            <a:avLst/>
          </a:prstGeom>
        </p:spPr>
      </p:pic>
      <p:sp>
        <p:nvSpPr>
          <p:cNvPr id="12" name="TextBox 11"/>
          <p:cNvSpPr txBox="1"/>
          <p:nvPr/>
        </p:nvSpPr>
        <p:spPr>
          <a:xfrm rot="1418751">
            <a:off x="6856487" y="4742028"/>
            <a:ext cx="3201379" cy="1200329"/>
          </a:xfrm>
          <a:prstGeom prst="rect">
            <a:avLst/>
          </a:prstGeom>
          <a:noFill/>
        </p:spPr>
        <p:txBody>
          <a:bodyPr wrap="square" rtlCol="0">
            <a:spAutoFit/>
          </a:bodyPr>
          <a:lstStyle/>
          <a:p>
            <a:r>
              <a:rPr lang="en-US" sz="3600" dirty="0" smtClean="0">
                <a:solidFill>
                  <a:srgbClr val="0070C0"/>
                </a:solidFill>
              </a:rPr>
              <a:t>Apr. 13, 2016</a:t>
            </a:r>
          </a:p>
          <a:p>
            <a:r>
              <a:rPr lang="en-US" sz="3600" dirty="0" smtClean="0">
                <a:solidFill>
                  <a:srgbClr val="0070C0"/>
                </a:solidFill>
              </a:rPr>
              <a:t>Final Draft</a:t>
            </a:r>
            <a:endParaRPr lang="en-US" sz="3600" dirty="0">
              <a:solidFill>
                <a:srgbClr val="0070C0"/>
              </a:solidFill>
            </a:endParaRPr>
          </a:p>
        </p:txBody>
      </p:sp>
    </p:spTree>
    <p:extLst>
      <p:ext uri="{BB962C8B-B14F-4D97-AF65-F5344CB8AC3E}">
        <p14:creationId xmlns:p14="http://schemas.microsoft.com/office/powerpoint/2010/main" val="6236786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6" presetClass="emph" presetSubtype="0" fill="hold" grpId="1" nodeType="clickEffect">
                                  <p:stCondLst>
                                    <p:cond delay="0"/>
                                  </p:stCondLst>
                                  <p:childTnLst>
                                    <p:animScale>
                                      <p:cBhvr>
                                        <p:cTn id="18" dur="2000" fill="hold"/>
                                        <p:tgtEl>
                                          <p:spTgt spid="6"/>
                                        </p:tgtEl>
                                      </p:cBhvr>
                                      <p:by x="150000" y="150000"/>
                                    </p:animScale>
                                  </p:childTnLst>
                                </p:cTn>
                              </p:par>
                            </p:childTnLst>
                          </p:cTn>
                        </p:par>
                      </p:childTnLst>
                    </p:cTn>
                  </p:par>
                  <p:par>
                    <p:cTn id="19" fill="hold">
                      <p:stCondLst>
                        <p:cond delay="indefinite"/>
                      </p:stCondLst>
                      <p:childTnLst>
                        <p:par>
                          <p:cTn id="20" fill="hold">
                            <p:stCondLst>
                              <p:cond delay="0"/>
                            </p:stCondLst>
                            <p:childTnLst>
                              <p:par>
                                <p:cTn id="21" presetID="42" presetClass="entr" presetSubtype="0" fill="hold" nodeType="click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6" presetClass="emph" presetSubtype="0" fill="hold" grpId="1" nodeType="clickEffect">
                                  <p:stCondLst>
                                    <p:cond delay="0"/>
                                  </p:stCondLst>
                                  <p:childTnLst>
                                    <p:animScale>
                                      <p:cBhvr>
                                        <p:cTn id="34" dur="2000" fill="hold"/>
                                        <p:tgtEl>
                                          <p:spTgt spid="8"/>
                                        </p:tgtEl>
                                      </p:cBhvr>
                                      <p:by x="150000" y="150000"/>
                                    </p:animScale>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6" presetClass="emph" presetSubtype="0" fill="hold" grpId="1" nodeType="clickEffect">
                                  <p:stCondLst>
                                    <p:cond delay="0"/>
                                  </p:stCondLst>
                                  <p:childTnLst>
                                    <p:animScale>
                                      <p:cBhvr>
                                        <p:cTn id="50" dur="2000" fill="hold"/>
                                        <p:tgtEl>
                                          <p:spTgt spid="10"/>
                                        </p:tgtEl>
                                      </p:cBhvr>
                                      <p:by x="150000" y="150000"/>
                                    </p:animScale>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1000"/>
                                        <p:tgtEl>
                                          <p:spTgt spid="11"/>
                                        </p:tgtEl>
                                      </p:cBhvr>
                                    </p:animEffect>
                                    <p:anim calcmode="lin" valueType="num">
                                      <p:cBhvr>
                                        <p:cTn id="56" dur="1000" fill="hold"/>
                                        <p:tgtEl>
                                          <p:spTgt spid="11"/>
                                        </p:tgtEl>
                                        <p:attrNameLst>
                                          <p:attrName>ppt_x</p:attrName>
                                        </p:attrNameLst>
                                      </p:cBhvr>
                                      <p:tavLst>
                                        <p:tav tm="0">
                                          <p:val>
                                            <p:strVal val="#ppt_x"/>
                                          </p:val>
                                        </p:tav>
                                        <p:tav tm="100000">
                                          <p:val>
                                            <p:strVal val="#ppt_x"/>
                                          </p:val>
                                        </p:tav>
                                      </p:tavLst>
                                    </p:anim>
                                    <p:anim calcmode="lin" valueType="num">
                                      <p:cBhvr>
                                        <p:cTn id="57" dur="1000" fill="hold"/>
                                        <p:tgtEl>
                                          <p:spTgt spid="11"/>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fade">
                                      <p:cBhvr>
                                        <p:cTn id="60" dur="1000"/>
                                        <p:tgtEl>
                                          <p:spTgt spid="12"/>
                                        </p:tgtEl>
                                      </p:cBhvr>
                                    </p:animEffect>
                                    <p:anim calcmode="lin" valueType="num">
                                      <p:cBhvr>
                                        <p:cTn id="61" dur="1000" fill="hold"/>
                                        <p:tgtEl>
                                          <p:spTgt spid="12"/>
                                        </p:tgtEl>
                                        <p:attrNameLst>
                                          <p:attrName>ppt_x</p:attrName>
                                        </p:attrNameLst>
                                      </p:cBhvr>
                                      <p:tavLst>
                                        <p:tav tm="0">
                                          <p:val>
                                            <p:strVal val="#ppt_x"/>
                                          </p:val>
                                        </p:tav>
                                        <p:tav tm="100000">
                                          <p:val>
                                            <p:strVal val="#ppt_x"/>
                                          </p:val>
                                        </p:tav>
                                      </p:tavLst>
                                    </p:anim>
                                    <p:anim calcmode="lin" valueType="num">
                                      <p:cBhvr>
                                        <p:cTn id="62"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6" presetClass="emph" presetSubtype="0" fill="hold" grpId="1" nodeType="clickEffect">
                                  <p:stCondLst>
                                    <p:cond delay="0"/>
                                  </p:stCondLst>
                                  <p:childTnLst>
                                    <p:animScale>
                                      <p:cBhvr>
                                        <p:cTn id="66" dur="2000" fill="hold"/>
                                        <p:tgtEl>
                                          <p:spTgt spid="12"/>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 grpId="1"/>
      <p:bldP spid="8" grpId="0"/>
      <p:bldP spid="8" grpId="1"/>
      <p:bldP spid="10" grpId="0"/>
      <p:bldP spid="10" grpId="1"/>
      <p:bldP spid="12" grpId="0"/>
      <p:bldP spid="12" grpId="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sz="8000" dirty="0" smtClean="0">
                <a:latin typeface="AR BLANCA" panose="02000000000000000000" pitchFamily="2" charset="0"/>
              </a:rPr>
              <a:t>End of Presentation!!</a:t>
            </a:r>
            <a:endParaRPr lang="en-US" dirty="0">
              <a:latin typeface="AR BLANCA" panose="02000000000000000000" pitchFamily="2" charset="0"/>
            </a:endParaRPr>
          </a:p>
        </p:txBody>
      </p:sp>
      <p:sp>
        <p:nvSpPr>
          <p:cNvPr id="3" name="Content Placeholder 2"/>
          <p:cNvSpPr>
            <a:spLocks noGrp="1"/>
          </p:cNvSpPr>
          <p:nvPr>
            <p:ph idx="1"/>
          </p:nvPr>
        </p:nvSpPr>
        <p:spPr>
          <a:xfrm>
            <a:off x="618565" y="2133600"/>
            <a:ext cx="10886047" cy="3777622"/>
          </a:xfrm>
        </p:spPr>
        <p:txBody>
          <a:bodyPr>
            <a:noAutofit/>
          </a:bodyPr>
          <a:lstStyle/>
          <a:p>
            <a:pPr marL="0" indent="0" algn="ctr">
              <a:buNone/>
            </a:pPr>
            <a:r>
              <a:rPr lang="en-US" sz="16600" dirty="0" err="1" smtClean="0">
                <a:latin typeface="AR BLANCA" panose="02000000000000000000" pitchFamily="2" charset="0"/>
              </a:rPr>
              <a:t>Kalahngan</a:t>
            </a:r>
            <a:r>
              <a:rPr lang="en-US" sz="16600" dirty="0" smtClean="0">
                <a:latin typeface="AR BLANCA" panose="02000000000000000000" pitchFamily="2" charset="0"/>
              </a:rPr>
              <a:t>!!</a:t>
            </a:r>
            <a:endParaRPr lang="en-US" sz="16600" dirty="0">
              <a:latin typeface="AR BLANCA" panose="02000000000000000000" pitchFamily="2" charset="0"/>
            </a:endParaRPr>
          </a:p>
        </p:txBody>
      </p:sp>
    </p:spTree>
    <p:extLst>
      <p:ext uri="{BB962C8B-B14F-4D97-AF65-F5344CB8AC3E}">
        <p14:creationId xmlns:p14="http://schemas.microsoft.com/office/powerpoint/2010/main" val="31638697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56611" y="127393"/>
            <a:ext cx="9748001" cy="1898629"/>
          </a:xfrm>
        </p:spPr>
        <p:txBody>
          <a:bodyPr>
            <a:noAutofit/>
          </a:bodyPr>
          <a:lstStyle/>
          <a:p>
            <a:r>
              <a:rPr lang="en-US" sz="6000" b="1" dirty="0" smtClean="0"/>
              <a:t>Associate in Applied Science (AAS)</a:t>
            </a:r>
            <a:endParaRPr lang="en-US" sz="6000" b="1" dirty="0"/>
          </a:p>
        </p:txBody>
      </p:sp>
      <p:sp>
        <p:nvSpPr>
          <p:cNvPr id="3" name="Content Placeholder 2"/>
          <p:cNvSpPr>
            <a:spLocks noGrp="1"/>
          </p:cNvSpPr>
          <p:nvPr>
            <p:ph idx="1"/>
          </p:nvPr>
        </p:nvSpPr>
        <p:spPr>
          <a:xfrm>
            <a:off x="2294494" y="2112251"/>
            <a:ext cx="8915400" cy="1800843"/>
          </a:xfrm>
        </p:spPr>
        <p:txBody>
          <a:bodyPr>
            <a:normAutofit/>
          </a:bodyPr>
          <a:lstStyle/>
          <a:p>
            <a:r>
              <a:rPr lang="en-US" sz="4800" b="1" i="1" dirty="0" smtClean="0"/>
              <a:t>Electronics Technology</a:t>
            </a:r>
          </a:p>
          <a:p>
            <a:r>
              <a:rPr lang="en-US" sz="4800" b="1" i="1" dirty="0" smtClean="0"/>
              <a:t>Telecommunication</a:t>
            </a:r>
          </a:p>
          <a:p>
            <a:endParaRPr lang="en-US" sz="3600" dirty="0"/>
          </a:p>
        </p:txBody>
      </p:sp>
      <p:sp>
        <p:nvSpPr>
          <p:cNvPr id="4" name="Title 1"/>
          <p:cNvSpPr txBox="1">
            <a:spLocks/>
          </p:cNvSpPr>
          <p:nvPr/>
        </p:nvSpPr>
        <p:spPr>
          <a:xfrm>
            <a:off x="1597843" y="3999322"/>
            <a:ext cx="8911687" cy="1280890"/>
          </a:xfrm>
          <a:prstGeom prst="rect">
            <a:avLst/>
          </a:prstGeom>
        </p:spPr>
        <p:txBody>
          <a:bodyPr vert="horz" lIns="91440" tIns="45720" rIns="91440" bIns="45720" rtlCol="0" anchor="t">
            <a:normAutofit/>
          </a:bodyPr>
          <a:lst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r>
              <a:rPr lang="en-US" sz="6000" b="1" dirty="0" smtClean="0"/>
              <a:t>Certificate Program</a:t>
            </a:r>
            <a:endParaRPr lang="en-US" sz="6000" b="1" dirty="0"/>
          </a:p>
        </p:txBody>
      </p:sp>
      <p:sp>
        <p:nvSpPr>
          <p:cNvPr id="5" name="Content Placeholder 2"/>
          <p:cNvSpPr txBox="1">
            <a:spLocks/>
          </p:cNvSpPr>
          <p:nvPr/>
        </p:nvSpPr>
        <p:spPr>
          <a:xfrm>
            <a:off x="2294494" y="5171419"/>
            <a:ext cx="8915400" cy="1632786"/>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r>
              <a:rPr lang="en-US" sz="4800" b="1" i="1" dirty="0" smtClean="0"/>
              <a:t>Electronics Engineering Technology</a:t>
            </a:r>
            <a:endParaRPr lang="en-US" sz="4800" b="1" i="1" dirty="0"/>
          </a:p>
        </p:txBody>
      </p:sp>
    </p:spTree>
    <p:extLst>
      <p:ext uri="{BB962C8B-B14F-4D97-AF65-F5344CB8AC3E}">
        <p14:creationId xmlns:p14="http://schemas.microsoft.com/office/powerpoint/2010/main" val="1026994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ppt_x</p:attrName>
                                        </p:attrNameLst>
                                      </p:cBhvr>
                                      <p:tavLst>
                                        <p:tav tm="0">
                                          <p:val>
                                            <p:strVal val="#ppt_x"/>
                                          </p:val>
                                        </p:tav>
                                        <p:tav tm="100000">
                                          <p:val>
                                            <p:strVal val="#ppt_x"/>
                                          </p:val>
                                        </p:tav>
                                      </p:tavLst>
                                    </p:anim>
                                    <p:anim calcmode="lin" valueType="num">
                                      <p:cBhvr>
                                        <p:cTn id="9" dur="2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2000"/>
                                        <p:tgtEl>
                                          <p:spTgt spid="4"/>
                                        </p:tgtEl>
                                      </p:cBhvr>
                                    </p:animEffect>
                                    <p:anim calcmode="lin" valueType="num">
                                      <p:cBhvr>
                                        <p:cTn id="15" dur="2000" fill="hold"/>
                                        <p:tgtEl>
                                          <p:spTgt spid="4"/>
                                        </p:tgtEl>
                                        <p:attrNameLst>
                                          <p:attrName>ppt_x</p:attrName>
                                        </p:attrNameLst>
                                      </p:cBhvr>
                                      <p:tavLst>
                                        <p:tav tm="0">
                                          <p:val>
                                            <p:strVal val="#ppt_x"/>
                                          </p:val>
                                        </p:tav>
                                        <p:tav tm="100000">
                                          <p:val>
                                            <p:strVal val="#ppt_x"/>
                                          </p:val>
                                        </p:tav>
                                      </p:tavLst>
                                    </p:anim>
                                    <p:anim calcmode="lin" valueType="num">
                                      <p:cBhvr>
                                        <p:cTn id="16" dur="2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2000"/>
                                        <p:tgtEl>
                                          <p:spTgt spid="3">
                                            <p:txEl>
                                              <p:pRg st="0" end="0"/>
                                            </p:txEl>
                                          </p:spTgt>
                                        </p:tgtEl>
                                      </p:cBhvr>
                                    </p:animEffect>
                                    <p:anim calcmode="lin" valueType="num">
                                      <p:cBhvr>
                                        <p:cTn id="22" dur="2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23" dur="2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Effect transition="in" filter="fade">
                                      <p:cBhvr>
                                        <p:cTn id="28" dur="2000"/>
                                        <p:tgtEl>
                                          <p:spTgt spid="3">
                                            <p:txEl>
                                              <p:pRg st="1" end="1"/>
                                            </p:txEl>
                                          </p:spTgt>
                                        </p:tgtEl>
                                      </p:cBhvr>
                                    </p:animEffect>
                                    <p:anim calcmode="lin" valueType="num">
                                      <p:cBhvr>
                                        <p:cTn id="29" dur="2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30" dur="2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2313" y="113122"/>
            <a:ext cx="8911687" cy="895407"/>
          </a:xfrm>
        </p:spPr>
        <p:txBody>
          <a:bodyPr>
            <a:normAutofit fontScale="90000"/>
          </a:bodyPr>
          <a:lstStyle/>
          <a:p>
            <a:r>
              <a:rPr lang="en-US" sz="5400" b="1" dirty="0" smtClean="0"/>
              <a:t>Electronics Technology</a:t>
            </a:r>
            <a:endParaRPr lang="en-US" sz="5400" b="1" dirty="0"/>
          </a:p>
        </p:txBody>
      </p:sp>
      <p:sp>
        <p:nvSpPr>
          <p:cNvPr id="3" name="Content Placeholder 2"/>
          <p:cNvSpPr>
            <a:spLocks noGrp="1"/>
          </p:cNvSpPr>
          <p:nvPr>
            <p:ph idx="1"/>
          </p:nvPr>
        </p:nvSpPr>
        <p:spPr>
          <a:xfrm>
            <a:off x="1219200" y="1138518"/>
            <a:ext cx="10856259" cy="5665694"/>
          </a:xfrm>
        </p:spPr>
        <p:txBody>
          <a:bodyPr>
            <a:noAutofit/>
          </a:bodyPr>
          <a:lstStyle/>
          <a:p>
            <a:pPr algn="just"/>
            <a:r>
              <a:rPr lang="en-US" sz="2800" dirty="0"/>
              <a:t>The Electronics technology program offers academic </a:t>
            </a:r>
            <a:r>
              <a:rPr lang="en-US" sz="2800" dirty="0" smtClean="0"/>
              <a:t>course, </a:t>
            </a:r>
            <a:r>
              <a:rPr lang="en-US" sz="2800" dirty="0"/>
              <a:t>technical skills training and practical experience to prepare the students for positions as </a:t>
            </a:r>
            <a:r>
              <a:rPr lang="en-US" sz="2800" dirty="0" smtClean="0"/>
              <a:t>technicians. </a:t>
            </a:r>
            <a:r>
              <a:rPr lang="en-US" sz="2800" dirty="0"/>
              <a:t>Students are introduced to theory and practices in troubleshooting </a:t>
            </a:r>
            <a:r>
              <a:rPr lang="en-US" sz="2800" dirty="0" smtClean="0"/>
              <a:t>and repair of different electronic appliances. </a:t>
            </a:r>
            <a:endParaRPr lang="en-US" sz="2800" dirty="0"/>
          </a:p>
          <a:p>
            <a:pPr algn="just"/>
            <a:r>
              <a:rPr lang="en-US" sz="2800" dirty="0"/>
              <a:t>Maintenance, troubleshooting, repairing and modifying electronic equipment and systems is the base for a career as a technician in this high-tech field. The academic </a:t>
            </a:r>
            <a:r>
              <a:rPr lang="en-US" sz="2800" dirty="0" smtClean="0"/>
              <a:t>course, </a:t>
            </a:r>
            <a:r>
              <a:rPr lang="en-US" sz="2800" dirty="0"/>
              <a:t>technical skills training and practical experience available in this program prepares students for employment as technicians in </a:t>
            </a:r>
            <a:r>
              <a:rPr lang="en-US" sz="2800" dirty="0" smtClean="0"/>
              <a:t>the </a:t>
            </a:r>
            <a:r>
              <a:rPr lang="en-US" sz="2800" dirty="0"/>
              <a:t>rapidly </a:t>
            </a:r>
            <a:r>
              <a:rPr lang="en-US" sz="2800" dirty="0" smtClean="0"/>
              <a:t>growing electronics  </a:t>
            </a:r>
            <a:r>
              <a:rPr lang="en-US" sz="2800" dirty="0"/>
              <a:t>industry. </a:t>
            </a:r>
          </a:p>
        </p:txBody>
      </p:sp>
    </p:spTree>
    <p:extLst>
      <p:ext uri="{BB962C8B-B14F-4D97-AF65-F5344CB8AC3E}">
        <p14:creationId xmlns:p14="http://schemas.microsoft.com/office/powerpoint/2010/main" val="2682480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0"/>
            <a:ext cx="12192000" cy="6858000"/>
          </a:xfrm>
          <a:prstGeom prst="rect">
            <a:avLst/>
          </a:prstGeom>
          <a:solidFill>
            <a:srgbClr val="FFFFFF"/>
          </a:solidFill>
          <a:ln w="57150" cmpd="thinThick">
            <a:solidFill>
              <a:srgbClr val="00206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800" b="1" i="0" u="none" strike="noStrike" cap="none" normalizeH="0" baseline="0" dirty="0" smtClean="0">
                <a:ln>
                  <a:noFill/>
                </a:ln>
                <a:solidFill>
                  <a:schemeClr val="tx1"/>
                </a:solidFill>
                <a:effectLst/>
              </a:rPr>
              <a:t>ELECTRONICS TECHNOLOGY</a:t>
            </a:r>
          </a:p>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2800" b="1" i="0" u="none" strike="noStrike" cap="none" normalizeH="0" baseline="0" dirty="0" smtClean="0">
                <a:ln>
                  <a:noFill/>
                </a:ln>
                <a:solidFill>
                  <a:schemeClr val="tx1"/>
                </a:solidFill>
                <a:effectLst/>
              </a:rPr>
              <a:t>PROGRAM LEARNING OUTCOMES (PLOs):</a:t>
            </a:r>
            <a:endParaRPr kumimoji="0" lang="en-US" altLang="en-US" sz="28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ts val="500"/>
              </a:spcBef>
              <a:spcAft>
                <a:spcPts val="500"/>
              </a:spcAft>
              <a:buClrTx/>
              <a:buSzTx/>
              <a:buFontTx/>
              <a:buNone/>
              <a:tabLst/>
            </a:pPr>
            <a:r>
              <a:rPr kumimoji="0" lang="en-US" altLang="en-US" sz="2800" b="0" i="0" u="none" strike="noStrike" cap="none" normalizeH="0" baseline="0" dirty="0" smtClean="0">
                <a:ln>
                  <a:noFill/>
                </a:ln>
                <a:solidFill>
                  <a:schemeClr val="tx1"/>
                </a:solidFill>
                <a:effectLst/>
              </a:rPr>
              <a:t> At the end of the  (AAS) electronics Technology, the student will be able to:</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1"/>
              <a:tabLst/>
            </a:pPr>
            <a:r>
              <a:rPr kumimoji="0" lang="en-US" altLang="en-US" sz="2800" b="0" i="0" u="none" strike="noStrike" cap="none" normalizeH="0" baseline="0" dirty="0" smtClean="0">
                <a:ln>
                  <a:noFill/>
                </a:ln>
                <a:solidFill>
                  <a:schemeClr val="tx1"/>
                </a:solidFill>
                <a:effectLst/>
              </a:rPr>
              <a:t>. Practice safety and occupational health procedures in the workplace.</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2"/>
              <a:tabLst/>
            </a:pPr>
            <a:r>
              <a:rPr kumimoji="0" lang="en-US" altLang="en-US" sz="2800" b="0" i="0" u="none" strike="noStrike" cap="none" normalizeH="0" baseline="0" dirty="0" smtClean="0">
                <a:ln>
                  <a:noFill/>
                </a:ln>
                <a:solidFill>
                  <a:schemeClr val="tx1"/>
                </a:solidFill>
                <a:effectLst/>
              </a:rPr>
              <a:t>. Use electronics tools and test equipment competently.</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3"/>
              <a:tabLst/>
            </a:pPr>
            <a:r>
              <a:rPr kumimoji="0" lang="en-US" altLang="en-US" sz="2800" b="0" i="0" u="none" strike="noStrike" cap="none" normalizeH="0" baseline="0" dirty="0" smtClean="0">
                <a:ln>
                  <a:noFill/>
                </a:ln>
                <a:solidFill>
                  <a:schemeClr val="tx1"/>
                </a:solidFill>
                <a:effectLst/>
              </a:rPr>
              <a:t>. Interpret schematic diagrams and waveforms.</a:t>
            </a:r>
          </a:p>
          <a:p>
            <a:pPr marL="0" marR="0" lvl="0" indent="0" algn="l" defTabSz="914400" rtl="0" eaLnBrk="0" fontAlgn="base" latinLnBrk="0" hangingPunct="0">
              <a:lnSpc>
                <a:spcPct val="100000"/>
              </a:lnSpc>
              <a:spcBef>
                <a:spcPct val="0"/>
              </a:spcBef>
              <a:spcAft>
                <a:spcPct val="0"/>
              </a:spcAft>
              <a:buClrTx/>
              <a:buSzTx/>
              <a:buFont typeface="Times New Roman" panose="02020603050405020304" pitchFamily="18" charset="0"/>
              <a:buChar char="4"/>
              <a:tabLst/>
            </a:pPr>
            <a:r>
              <a:rPr kumimoji="0" lang="en-US" altLang="en-US" sz="2800" b="0" i="0" u="none" strike="noStrike" cap="none" normalizeH="0" baseline="0" dirty="0" smtClean="0">
                <a:ln>
                  <a:noFill/>
                </a:ln>
                <a:solidFill>
                  <a:schemeClr val="tx1"/>
                </a:solidFill>
                <a:effectLst/>
              </a:rPr>
              <a:t>. Build electronics project to a given specification.</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5"/>
              <a:tabLst/>
            </a:pPr>
            <a:r>
              <a:rPr kumimoji="0" lang="en-US" altLang="en-US" sz="2800" b="0" i="0" u="none" strike="noStrike" cap="none" normalizeH="0" baseline="0" dirty="0" smtClean="0">
                <a:ln>
                  <a:noFill/>
                </a:ln>
                <a:solidFill>
                  <a:schemeClr val="tx1"/>
                </a:solidFill>
                <a:effectLst/>
              </a:rPr>
              <a:t>. Perform troubleshooting techniques to maintain and resolve hardware and software related problems in a personal computer.</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6"/>
              <a:tabLst/>
            </a:pPr>
            <a:r>
              <a:rPr kumimoji="0" lang="en-US" altLang="en-US" sz="2800" b="0" i="0" u="none" strike="noStrike" cap="none" normalizeH="0" baseline="0" dirty="0" smtClean="0">
                <a:ln>
                  <a:noFill/>
                </a:ln>
                <a:solidFill>
                  <a:schemeClr val="tx1"/>
                </a:solidFill>
                <a:effectLst/>
              </a:rPr>
              <a:t>. Perform troubleshooting techniques to maintain, diagnose, and repair electronic equipment.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8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19837624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32313" y="113122"/>
            <a:ext cx="10087652" cy="895407"/>
          </a:xfrm>
        </p:spPr>
        <p:txBody>
          <a:bodyPr>
            <a:normAutofit fontScale="90000"/>
          </a:bodyPr>
          <a:lstStyle/>
          <a:p>
            <a:r>
              <a:rPr lang="en-US" sz="5400" b="1" dirty="0" smtClean="0"/>
              <a:t>Telecommunication Technology</a:t>
            </a:r>
            <a:endParaRPr lang="en-US" sz="5400" b="1" dirty="0"/>
          </a:p>
        </p:txBody>
      </p:sp>
      <p:sp>
        <p:nvSpPr>
          <p:cNvPr id="3" name="Content Placeholder 2"/>
          <p:cNvSpPr>
            <a:spLocks noGrp="1"/>
          </p:cNvSpPr>
          <p:nvPr>
            <p:ph idx="1"/>
          </p:nvPr>
        </p:nvSpPr>
        <p:spPr>
          <a:xfrm>
            <a:off x="667657" y="1117599"/>
            <a:ext cx="11363661" cy="5740401"/>
          </a:xfrm>
        </p:spPr>
        <p:txBody>
          <a:bodyPr>
            <a:noAutofit/>
          </a:bodyPr>
          <a:lstStyle/>
          <a:p>
            <a:pPr algn="just"/>
            <a:r>
              <a:rPr lang="en-US" sz="2600" dirty="0"/>
              <a:t>The Telecommunication technology program offers academic </a:t>
            </a:r>
            <a:r>
              <a:rPr lang="en-US" sz="2600" dirty="0" smtClean="0"/>
              <a:t>course, </a:t>
            </a:r>
            <a:r>
              <a:rPr lang="en-US" sz="2600" dirty="0"/>
              <a:t>technical skills training and practical experience to prepare the students for positions in the Telecom industry. Students work with communication systems such as microwave, fiber optics and telephone. </a:t>
            </a:r>
          </a:p>
          <a:p>
            <a:pPr algn="just"/>
            <a:r>
              <a:rPr lang="en-US" sz="2600" dirty="0"/>
              <a:t>Maintenance, troubleshooting, repairing and modifying Telecommunication equipment and systems is the base for a career as a technician in this high-tech field. Telecommunications is one of the fastest growing industries in the world. The computer and information technologies are driving the need for more telecommunications services. This increase in services also drives the need for more qualified technicians. The academic course work, technical skills training and practical experience available in this program prepares the student for positions within the industry. </a:t>
            </a:r>
          </a:p>
        </p:txBody>
      </p:sp>
    </p:spTree>
    <p:extLst>
      <p:ext uri="{BB962C8B-B14F-4D97-AF65-F5344CB8AC3E}">
        <p14:creationId xmlns:p14="http://schemas.microsoft.com/office/powerpoint/2010/main" val="11883291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1000"/>
                                        <p:tgtEl>
                                          <p:spTgt spid="3">
                                            <p:txEl>
                                              <p:pRg st="1" end="1"/>
                                            </p:txEl>
                                          </p:spTgt>
                                        </p:tgtEl>
                                      </p:cBhvr>
                                    </p:animEffect>
                                    <p:anim calcmode="lin" valueType="num">
                                      <p:cBhvr>
                                        <p:cTn id="15"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6"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0" y="19316"/>
            <a:ext cx="12192000" cy="6838684"/>
          </a:xfrm>
          <a:prstGeom prst="rect">
            <a:avLst/>
          </a:prstGeom>
          <a:solidFill>
            <a:srgbClr val="FFFFFF"/>
          </a:solidFill>
          <a:ln w="57150" cmpd="thinThick">
            <a:solidFill>
              <a:srgbClr val="00206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3000" b="1" i="0" u="none" strike="noStrike" cap="none" normalizeH="0" baseline="0" dirty="0" smtClean="0">
                <a:ln>
                  <a:noFill/>
                </a:ln>
                <a:solidFill>
                  <a:schemeClr val="tx1"/>
                </a:solidFill>
                <a:effectLst/>
              </a:rPr>
              <a:t>TELECOMMUNICATION</a:t>
            </a:r>
          </a:p>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3000" b="1" i="0" u="none" strike="noStrike" cap="none" normalizeH="0" baseline="0" dirty="0" smtClean="0">
                <a:ln>
                  <a:noFill/>
                </a:ln>
                <a:solidFill>
                  <a:schemeClr val="tx1"/>
                </a:solidFill>
                <a:effectLst/>
              </a:rPr>
              <a:t>PROGRAM LEARNING OUTCOMES (PLOs):</a:t>
            </a:r>
            <a:endParaRPr kumimoji="0" lang="en-US" altLang="en-US" sz="30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ts val="500"/>
              </a:spcBef>
              <a:spcAft>
                <a:spcPts val="500"/>
              </a:spcAft>
              <a:buClrTx/>
              <a:buSzTx/>
              <a:buFontTx/>
              <a:buNone/>
              <a:tabLst/>
            </a:pPr>
            <a:r>
              <a:rPr kumimoji="0" lang="en-US" altLang="en-US" sz="3000" b="0" i="0" u="none" strike="noStrike" cap="none" normalizeH="0" baseline="0" dirty="0" smtClean="0">
                <a:ln>
                  <a:noFill/>
                </a:ln>
                <a:solidFill>
                  <a:schemeClr val="tx1"/>
                </a:solidFill>
                <a:effectLst/>
              </a:rPr>
              <a:t> At the end of the  (AAS) electronics Technology, the student will be able to:</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1"/>
              <a:tabLst/>
            </a:pPr>
            <a:r>
              <a:rPr kumimoji="0" lang="en-US" altLang="en-US" sz="3000" b="0" i="0" u="none" strike="noStrike" cap="none" normalizeH="0" baseline="0" dirty="0" smtClean="0">
                <a:ln>
                  <a:noFill/>
                </a:ln>
                <a:solidFill>
                  <a:schemeClr val="tx1"/>
                </a:solidFill>
                <a:effectLst/>
              </a:rPr>
              <a:t>. Practice safety and occupational health procedures in the workplace.</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2"/>
              <a:tabLst/>
            </a:pPr>
            <a:r>
              <a:rPr kumimoji="0" lang="en-US" altLang="en-US" sz="3000" b="0" i="0" u="none" strike="noStrike" cap="none" normalizeH="0" baseline="0" dirty="0" smtClean="0">
                <a:ln>
                  <a:noFill/>
                </a:ln>
                <a:solidFill>
                  <a:schemeClr val="tx1"/>
                </a:solidFill>
                <a:effectLst/>
              </a:rPr>
              <a:t>. Use electronics tools and test equipment competently.</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3"/>
              <a:tabLst/>
            </a:pPr>
            <a:r>
              <a:rPr kumimoji="0" lang="en-US" altLang="en-US" sz="3000" b="0" i="0" u="none" strike="noStrike" cap="none" normalizeH="0" baseline="0" dirty="0" smtClean="0">
                <a:ln>
                  <a:noFill/>
                </a:ln>
                <a:solidFill>
                  <a:schemeClr val="tx1"/>
                </a:solidFill>
                <a:effectLst/>
              </a:rPr>
              <a:t>. Interpret schematic diagrams and waveforms.</a:t>
            </a:r>
          </a:p>
          <a:p>
            <a:pPr marL="0" marR="0" lvl="0" indent="0" algn="l" defTabSz="914400" rtl="0" eaLnBrk="0" fontAlgn="base" latinLnBrk="0" hangingPunct="0">
              <a:lnSpc>
                <a:spcPct val="100000"/>
              </a:lnSpc>
              <a:spcBef>
                <a:spcPct val="0"/>
              </a:spcBef>
              <a:spcAft>
                <a:spcPct val="0"/>
              </a:spcAft>
              <a:buClrTx/>
              <a:buSzTx/>
              <a:buFont typeface="Times New Roman" panose="02020603050405020304" pitchFamily="18" charset="0"/>
              <a:buChar char="4"/>
              <a:tabLst/>
            </a:pPr>
            <a:r>
              <a:rPr kumimoji="0" lang="en-US" altLang="en-US" sz="3000" b="0" i="0" u="none" strike="noStrike" cap="none" normalizeH="0" baseline="0" dirty="0" smtClean="0">
                <a:ln>
                  <a:noFill/>
                </a:ln>
                <a:solidFill>
                  <a:schemeClr val="tx1"/>
                </a:solidFill>
                <a:effectLst/>
              </a:rPr>
              <a:t>. Build electronics project to a given specification.</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5"/>
              <a:tabLst/>
            </a:pPr>
            <a:r>
              <a:rPr kumimoji="0" lang="en-US" altLang="en-US" sz="3000" b="0" i="0" u="none" strike="noStrike" cap="none" normalizeH="0" baseline="0" dirty="0" smtClean="0">
                <a:ln>
                  <a:noFill/>
                </a:ln>
                <a:solidFill>
                  <a:schemeClr val="tx1"/>
                </a:solidFill>
                <a:effectLst/>
              </a:rPr>
              <a:t>. Practice a career in the Telecomm industry.</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6"/>
              <a:tabLst/>
            </a:pPr>
            <a:r>
              <a:rPr kumimoji="0" lang="en-US" altLang="en-US" sz="3000" b="0" i="0" u="none" strike="noStrike" cap="none" normalizeH="0" baseline="0" dirty="0" smtClean="0">
                <a:ln>
                  <a:noFill/>
                </a:ln>
                <a:solidFill>
                  <a:schemeClr val="tx1"/>
                </a:solidFill>
                <a:effectLst/>
              </a:rPr>
              <a:t>. Troubleshoot microwave, fiber optic, radio communication and telephone system.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30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3031041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12945" y="99675"/>
            <a:ext cx="10703859" cy="895407"/>
          </a:xfrm>
        </p:spPr>
        <p:txBody>
          <a:bodyPr>
            <a:noAutofit/>
          </a:bodyPr>
          <a:lstStyle/>
          <a:p>
            <a:r>
              <a:rPr lang="en-US" sz="4800" b="1" dirty="0" smtClean="0"/>
              <a:t>Electronics Engineering Technology</a:t>
            </a:r>
            <a:endParaRPr lang="en-US" sz="4800" b="1" dirty="0"/>
          </a:p>
        </p:txBody>
      </p:sp>
      <p:sp>
        <p:nvSpPr>
          <p:cNvPr id="3" name="Content Placeholder 2"/>
          <p:cNvSpPr>
            <a:spLocks noGrp="1"/>
          </p:cNvSpPr>
          <p:nvPr>
            <p:ph idx="1"/>
          </p:nvPr>
        </p:nvSpPr>
        <p:spPr>
          <a:xfrm>
            <a:off x="1535474" y="1138518"/>
            <a:ext cx="10481330" cy="5463988"/>
          </a:xfrm>
        </p:spPr>
        <p:txBody>
          <a:bodyPr>
            <a:noAutofit/>
          </a:bodyPr>
          <a:lstStyle/>
          <a:p>
            <a:pPr algn="just"/>
            <a:r>
              <a:rPr lang="en-US" sz="3200" dirty="0"/>
              <a:t>Electronics Engineering Technology program offers academic </a:t>
            </a:r>
            <a:r>
              <a:rPr lang="en-US" sz="3200" dirty="0" smtClean="0"/>
              <a:t>course, </a:t>
            </a:r>
            <a:r>
              <a:rPr lang="en-US" sz="3200" dirty="0"/>
              <a:t>technical skills, training and practical experience to prepare the students for positions in the Electronics industry. </a:t>
            </a:r>
            <a:endParaRPr lang="en-US" sz="2800" dirty="0"/>
          </a:p>
        </p:txBody>
      </p:sp>
    </p:spTree>
    <p:extLst>
      <p:ext uri="{BB962C8B-B14F-4D97-AF65-F5344CB8AC3E}">
        <p14:creationId xmlns:p14="http://schemas.microsoft.com/office/powerpoint/2010/main" val="23606959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1000"/>
                                        <p:tgtEl>
                                          <p:spTgt spid="3">
                                            <p:txEl>
                                              <p:pRg st="0" end="0"/>
                                            </p:txEl>
                                          </p:spTgt>
                                        </p:tgtEl>
                                      </p:cBhvr>
                                    </p:animEffect>
                                    <p:anim calcmode="lin" valueType="num">
                                      <p:cBhvr>
                                        <p:cTn id="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3">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0" y="4375"/>
            <a:ext cx="12192000" cy="6853625"/>
          </a:xfrm>
          <a:prstGeom prst="rect">
            <a:avLst/>
          </a:prstGeom>
          <a:solidFill>
            <a:srgbClr val="FFFFFF"/>
          </a:solidFill>
          <a:ln w="57150" cmpd="thinThick">
            <a:solidFill>
              <a:srgbClr val="002060"/>
            </a:solidFill>
            <a:miter lim="800000"/>
            <a:headEnd/>
            <a:tailEnd/>
          </a:ln>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3200" b="1" i="0" u="none" strike="noStrike" cap="none" normalizeH="0" baseline="0" dirty="0" smtClean="0">
                <a:ln>
                  <a:noFill/>
                </a:ln>
                <a:solidFill>
                  <a:schemeClr val="tx1"/>
                </a:solidFill>
                <a:effectLst/>
              </a:rPr>
              <a:t>ELECTRONICS  ENGINEERING</a:t>
            </a:r>
            <a:r>
              <a:rPr kumimoji="0" lang="en-US" altLang="en-US" sz="3200" b="1" i="0" u="none" strike="noStrike" cap="none" normalizeH="0" dirty="0" smtClean="0">
                <a:ln>
                  <a:noFill/>
                </a:ln>
                <a:solidFill>
                  <a:schemeClr val="tx1"/>
                </a:solidFill>
                <a:effectLst/>
              </a:rPr>
              <a:t> </a:t>
            </a:r>
            <a:r>
              <a:rPr kumimoji="0" lang="en-US" altLang="en-US" sz="3200" b="1" i="0" u="none" strike="noStrike" cap="none" normalizeH="0" baseline="0" dirty="0" smtClean="0">
                <a:ln>
                  <a:noFill/>
                </a:ln>
                <a:solidFill>
                  <a:schemeClr val="tx1"/>
                </a:solidFill>
                <a:effectLst/>
              </a:rPr>
              <a:t>TECHNOLOGY</a:t>
            </a:r>
          </a:p>
          <a:p>
            <a:pPr marL="0" marR="0" lvl="0" indent="0" algn="ctr" defTabSz="914400" rtl="0" eaLnBrk="0" fontAlgn="base" latinLnBrk="0" hangingPunct="0">
              <a:lnSpc>
                <a:spcPct val="100000"/>
              </a:lnSpc>
              <a:spcBef>
                <a:spcPct val="0"/>
              </a:spcBef>
              <a:spcAft>
                <a:spcPts val="800"/>
              </a:spcAft>
              <a:buClrTx/>
              <a:buSzTx/>
              <a:buFontTx/>
              <a:buNone/>
              <a:tabLst/>
            </a:pPr>
            <a:r>
              <a:rPr kumimoji="0" lang="en-US" altLang="en-US" sz="1400" b="1" i="0" u="none" strike="noStrike" cap="none" normalizeH="0" baseline="0" dirty="0" smtClean="0">
                <a:ln>
                  <a:noFill/>
                </a:ln>
                <a:solidFill>
                  <a:schemeClr val="tx1"/>
                </a:solidFill>
                <a:effectLst/>
              </a:rPr>
              <a:t>PROGRAM LEARNING OUTCOMES (PLOs):</a:t>
            </a:r>
            <a:endParaRPr kumimoji="0" lang="en-US" altLang="en-US" sz="1200" b="0" i="0" u="none" strike="noStrike" cap="none" normalizeH="0" baseline="0" dirty="0" smtClean="0">
              <a:ln>
                <a:noFill/>
              </a:ln>
              <a:solidFill>
                <a:schemeClr val="tx1"/>
              </a:solidFill>
              <a:effectLst/>
            </a:endParaRPr>
          </a:p>
          <a:p>
            <a:pPr marL="0" marR="0" lvl="0" indent="0" algn="ctr" defTabSz="914400" rtl="0" eaLnBrk="0" fontAlgn="base" latinLnBrk="0" hangingPunct="0">
              <a:lnSpc>
                <a:spcPct val="100000"/>
              </a:lnSpc>
              <a:spcBef>
                <a:spcPts val="500"/>
              </a:spcBef>
              <a:spcAft>
                <a:spcPts val="500"/>
              </a:spcAft>
              <a:buClrTx/>
              <a:buSzTx/>
              <a:buFontTx/>
              <a:buNone/>
              <a:tabLst/>
            </a:pPr>
            <a:r>
              <a:rPr kumimoji="0" lang="en-US" altLang="en-US" sz="1400" b="0" i="0" u="none" strike="noStrike" cap="none" normalizeH="0" baseline="0" dirty="0" smtClean="0">
                <a:ln>
                  <a:noFill/>
                </a:ln>
                <a:solidFill>
                  <a:schemeClr val="tx1"/>
                </a:solidFill>
                <a:effectLst/>
              </a:rPr>
              <a:t/>
            </a:r>
            <a:br>
              <a:rPr kumimoji="0" lang="en-US" altLang="en-US" sz="1400" b="0" i="0" u="none" strike="noStrike" cap="none" normalizeH="0" baseline="0" dirty="0" smtClean="0">
                <a:ln>
                  <a:noFill/>
                </a:ln>
                <a:solidFill>
                  <a:schemeClr val="tx1"/>
                </a:solidFill>
                <a:effectLst/>
              </a:rPr>
            </a:br>
            <a:r>
              <a:rPr kumimoji="0" lang="en-US" altLang="en-US" sz="1400" b="0" i="0" u="none" strike="noStrike" cap="none" normalizeH="0" baseline="0" dirty="0" smtClean="0">
                <a:ln>
                  <a:noFill/>
                </a:ln>
                <a:solidFill>
                  <a:schemeClr val="tx1"/>
                </a:solidFill>
                <a:effectLst/>
              </a:rPr>
              <a:t> </a:t>
            </a:r>
            <a:r>
              <a:rPr kumimoji="0" lang="en-US" altLang="en-US" sz="2000" b="0" i="0" u="none" strike="noStrike" cap="none" normalizeH="0" baseline="0" dirty="0" smtClean="0">
                <a:ln>
                  <a:noFill/>
                </a:ln>
                <a:solidFill>
                  <a:schemeClr val="tx1"/>
                </a:solidFill>
                <a:effectLst/>
              </a:rPr>
              <a:t>At the end of the Electronics Engineering Technology, the student will be able to:</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1"/>
              <a:tabLst/>
            </a:pPr>
            <a:r>
              <a:rPr kumimoji="0" lang="en-US" altLang="en-US" sz="2800" b="0" i="0" u="none" strike="noStrike" cap="none" normalizeH="0" baseline="0" dirty="0" smtClean="0">
                <a:ln>
                  <a:noFill/>
                </a:ln>
                <a:solidFill>
                  <a:schemeClr val="tx1"/>
                </a:solidFill>
                <a:effectLst/>
              </a:rPr>
              <a:t>. Practice safety and occupational health procedures in the workplace.</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2"/>
              <a:tabLst/>
            </a:pPr>
            <a:r>
              <a:rPr kumimoji="0" lang="en-US" altLang="en-US" sz="2800" b="0" i="0" u="none" strike="noStrike" cap="none" normalizeH="0" baseline="0" dirty="0" smtClean="0">
                <a:ln>
                  <a:noFill/>
                </a:ln>
                <a:solidFill>
                  <a:schemeClr val="tx1"/>
                </a:solidFill>
                <a:effectLst/>
              </a:rPr>
              <a:t>. Use electronics tools and test equipment competently.</a:t>
            </a:r>
          </a:p>
          <a:p>
            <a:pPr marL="0" marR="0" lvl="0" indent="0" algn="l" defTabSz="914400" rtl="0" eaLnBrk="0" fontAlgn="base" latinLnBrk="0" hangingPunct="0">
              <a:lnSpc>
                <a:spcPct val="100000"/>
              </a:lnSpc>
              <a:spcBef>
                <a:spcPts val="500"/>
              </a:spcBef>
              <a:spcAft>
                <a:spcPts val="500"/>
              </a:spcAft>
              <a:buClrTx/>
              <a:buSzTx/>
              <a:buFont typeface="Times New Roman" panose="02020603050405020304" pitchFamily="18" charset="0"/>
              <a:buChar char="3"/>
              <a:tabLst/>
            </a:pPr>
            <a:r>
              <a:rPr kumimoji="0" lang="en-US" altLang="en-US" sz="2800" b="0" i="0" u="none" strike="noStrike" cap="none" normalizeH="0" baseline="0" dirty="0" smtClean="0">
                <a:ln>
                  <a:noFill/>
                </a:ln>
                <a:solidFill>
                  <a:schemeClr val="tx1"/>
                </a:solidFill>
                <a:effectLst/>
              </a:rPr>
              <a:t>. Interpret schematic diagrams and waveforms.</a:t>
            </a:r>
          </a:p>
          <a:p>
            <a:pPr marL="0" marR="0" lvl="0" indent="0" algn="l" defTabSz="914400" rtl="0" eaLnBrk="0" fontAlgn="base" latinLnBrk="0" hangingPunct="0">
              <a:lnSpc>
                <a:spcPct val="100000"/>
              </a:lnSpc>
              <a:spcBef>
                <a:spcPct val="0"/>
              </a:spcBef>
              <a:spcAft>
                <a:spcPct val="0"/>
              </a:spcAft>
              <a:buClrTx/>
              <a:buSzTx/>
              <a:buFont typeface="Times New Roman" panose="02020603050405020304" pitchFamily="18" charset="0"/>
              <a:buChar char="4"/>
              <a:tabLst/>
            </a:pPr>
            <a:r>
              <a:rPr kumimoji="0" lang="en-US" altLang="en-US" sz="2800" b="0" i="0" u="none" strike="noStrike" cap="none" normalizeH="0" baseline="0" dirty="0" smtClean="0">
                <a:ln>
                  <a:noFill/>
                </a:ln>
                <a:solidFill>
                  <a:schemeClr val="tx1"/>
                </a:solidFill>
                <a:effectLst/>
              </a:rPr>
              <a:t>. Build electronics project to a given specification. </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20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37667721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21425" y="116110"/>
            <a:ext cx="8911687" cy="1280890"/>
          </a:xfrm>
        </p:spPr>
        <p:txBody>
          <a:bodyPr/>
          <a:lstStyle/>
          <a:p>
            <a:r>
              <a:rPr lang="en-US" b="1" dirty="0" smtClean="0"/>
              <a:t>Electronics Technology</a:t>
            </a:r>
            <a:endParaRPr lang="en-US" b="1" dirty="0"/>
          </a:p>
        </p:txBody>
      </p:sp>
      <p:graphicFrame>
        <p:nvGraphicFramePr>
          <p:cNvPr id="4" name="Table 3"/>
          <p:cNvGraphicFramePr>
            <a:graphicFrameLocks noGrp="1"/>
          </p:cNvGraphicFramePr>
          <p:nvPr>
            <p:extLst>
              <p:ext uri="{D42A27DB-BD31-4B8C-83A1-F6EECF244321}">
                <p14:modId xmlns:p14="http://schemas.microsoft.com/office/powerpoint/2010/main" val="253915940"/>
              </p:ext>
            </p:extLst>
          </p:nvPr>
        </p:nvGraphicFramePr>
        <p:xfrm>
          <a:off x="1752600" y="756555"/>
          <a:ext cx="8648700" cy="5734415"/>
        </p:xfrm>
        <a:graphic>
          <a:graphicData uri="http://schemas.openxmlformats.org/drawingml/2006/table">
            <a:tbl>
              <a:tblPr>
                <a:tableStyleId>{5C22544A-7EE6-4342-B048-85BDC9FD1C3A}</a:tableStyleId>
              </a:tblPr>
              <a:tblGrid>
                <a:gridCol w="1333500"/>
                <a:gridCol w="1587500"/>
                <a:gridCol w="4394200"/>
                <a:gridCol w="1333500"/>
              </a:tblGrid>
              <a:tr h="413586">
                <a:tc>
                  <a:txBody>
                    <a:bodyPr/>
                    <a:lstStyle/>
                    <a:p>
                      <a:pPr algn="ctr" fontAlgn="b"/>
                      <a:r>
                        <a:rPr lang="en-US" sz="1600" u="none" strike="noStrike" dirty="0">
                          <a:effectLst/>
                        </a:rPr>
                        <a:t>Semester</a:t>
                      </a:r>
                      <a:endParaRPr lang="en-US" sz="1600" b="0" i="0" u="none" strike="noStrike" dirty="0">
                        <a:effectLst/>
                        <a:latin typeface="Arial" panose="020B0604020202020204" pitchFamily="34" charset="0"/>
                      </a:endParaRPr>
                    </a:p>
                  </a:txBody>
                  <a:tcPr marL="9525" marR="9525" marT="9525" marB="0" anchor="b">
                    <a:solidFill>
                      <a:srgbClr val="B686DA"/>
                    </a:solidFill>
                  </a:tcPr>
                </a:tc>
                <a:tc>
                  <a:txBody>
                    <a:bodyPr/>
                    <a:lstStyle/>
                    <a:p>
                      <a:pPr algn="ctr" fontAlgn="b"/>
                      <a:r>
                        <a:rPr lang="en-US" sz="1600" u="none" strike="noStrike" dirty="0">
                          <a:effectLst/>
                        </a:rPr>
                        <a:t>Course Code</a:t>
                      </a:r>
                      <a:endParaRPr lang="en-US" sz="1600" b="0" i="0" u="none" strike="noStrike" dirty="0">
                        <a:effectLst/>
                        <a:latin typeface="Arial" panose="020B0604020202020204" pitchFamily="34" charset="0"/>
                      </a:endParaRPr>
                    </a:p>
                  </a:txBody>
                  <a:tcPr marL="9525" marR="9525" marT="9525" marB="0" anchor="b">
                    <a:solidFill>
                      <a:srgbClr val="B686DA"/>
                    </a:solidFill>
                  </a:tcPr>
                </a:tc>
                <a:tc>
                  <a:txBody>
                    <a:bodyPr/>
                    <a:lstStyle/>
                    <a:p>
                      <a:pPr algn="ctr" fontAlgn="b"/>
                      <a:r>
                        <a:rPr lang="en-US" sz="1600" u="none" strike="noStrike" dirty="0">
                          <a:effectLst/>
                        </a:rPr>
                        <a:t>Course Name</a:t>
                      </a:r>
                      <a:endParaRPr lang="en-US" sz="1600" b="0" i="0" u="none" strike="noStrike" dirty="0">
                        <a:effectLst/>
                        <a:latin typeface="Arial" panose="020B0604020202020204" pitchFamily="34" charset="0"/>
                      </a:endParaRPr>
                    </a:p>
                  </a:txBody>
                  <a:tcPr marL="9525" marR="9525" marT="9525" marB="0" anchor="b">
                    <a:solidFill>
                      <a:srgbClr val="B686DA"/>
                    </a:solidFill>
                  </a:tcPr>
                </a:tc>
                <a:tc>
                  <a:txBody>
                    <a:bodyPr/>
                    <a:lstStyle/>
                    <a:p>
                      <a:pPr algn="ctr" fontAlgn="b"/>
                      <a:r>
                        <a:rPr lang="en-US" sz="1600" u="none" strike="noStrike" dirty="0">
                          <a:effectLst/>
                        </a:rPr>
                        <a:t>Credit</a:t>
                      </a:r>
                      <a:endParaRPr lang="en-US" sz="1600" b="0" i="0" u="none" strike="noStrike" dirty="0">
                        <a:effectLst/>
                        <a:latin typeface="Arial" panose="020B0604020202020204" pitchFamily="34" charset="0"/>
                      </a:endParaRPr>
                    </a:p>
                  </a:txBody>
                  <a:tcPr marL="9525" marR="9525" marT="9525" marB="0" anchor="b">
                    <a:solidFill>
                      <a:srgbClr val="B686DA"/>
                    </a:solidFill>
                  </a:tcPr>
                </a:tc>
              </a:tr>
              <a:tr h="213059">
                <a:tc>
                  <a:txBody>
                    <a:bodyPr/>
                    <a:lstStyle/>
                    <a:p>
                      <a:pPr algn="l" fontAlgn="b"/>
                      <a:r>
                        <a:rPr lang="en-US" sz="1600" u="none" strike="noStrike" dirty="0">
                          <a:effectLst/>
                        </a:rPr>
                        <a:t>Freshmen</a:t>
                      </a:r>
                      <a:endParaRPr lang="en-US" sz="1600" b="1" i="1" u="none" strike="noStrike" dirty="0">
                        <a:solidFill>
                          <a:srgbClr val="0000FF"/>
                        </a:solidFill>
                        <a:effectLst/>
                        <a:latin typeface="Arial" panose="020B0604020202020204" pitchFamily="34" charset="0"/>
                      </a:endParaRPr>
                    </a:p>
                  </a:txBody>
                  <a:tcPr marL="9525" marR="9525" marT="9525" marB="0" anchor="b">
                    <a:solidFill>
                      <a:srgbClr val="FFC000"/>
                    </a:solidFill>
                  </a:tcPr>
                </a:tc>
                <a:tc>
                  <a:txBody>
                    <a:bodyPr/>
                    <a:lstStyle/>
                    <a:p>
                      <a:pPr algn="l" fontAlgn="b"/>
                      <a:r>
                        <a:rPr lang="en-US" sz="1600" u="none" strike="noStrike" dirty="0">
                          <a:effectLst/>
                        </a:rPr>
                        <a:t> </a:t>
                      </a:r>
                      <a:endParaRPr lang="en-US" sz="1600" b="0" i="0" u="none" strike="noStrike" dirty="0">
                        <a:effectLst/>
                        <a:latin typeface="Arial" panose="020B0604020202020204" pitchFamily="34" charset="0"/>
                      </a:endParaRPr>
                    </a:p>
                  </a:txBody>
                  <a:tcPr marL="9525" marR="9525" marT="9525" marB="0" anchor="b">
                    <a:solidFill>
                      <a:schemeClr val="bg1"/>
                    </a:solidFill>
                  </a:tcPr>
                </a:tc>
                <a:tc>
                  <a:txBody>
                    <a:bodyPr/>
                    <a:lstStyle/>
                    <a:p>
                      <a:pPr algn="l" fontAlgn="b"/>
                      <a:r>
                        <a:rPr lang="en-US" sz="1600" u="none" strike="noStrike" dirty="0">
                          <a:effectLst/>
                        </a:rPr>
                        <a:t> </a:t>
                      </a:r>
                      <a:endParaRPr lang="en-US" sz="1600" b="0" i="0" u="none" strike="noStrike" dirty="0">
                        <a:effectLst/>
                        <a:latin typeface="Arial" panose="020B0604020202020204" pitchFamily="34" charset="0"/>
                      </a:endParaRPr>
                    </a:p>
                  </a:txBody>
                  <a:tcPr marL="9525" marR="9525" marT="9525" marB="0" anchor="b">
                    <a:solidFill>
                      <a:schemeClr val="bg1"/>
                    </a:solidFill>
                  </a:tcPr>
                </a:tc>
                <a:tc>
                  <a:txBody>
                    <a:bodyPr/>
                    <a:lstStyle/>
                    <a:p>
                      <a:pPr algn="l" fontAlgn="b"/>
                      <a:r>
                        <a:rPr lang="en-US" sz="1600" u="none" strike="noStrike" dirty="0">
                          <a:effectLst/>
                        </a:rPr>
                        <a:t> </a:t>
                      </a:r>
                      <a:endParaRPr lang="en-US" sz="1600" b="0" i="0" u="none" strike="noStrike" dirty="0">
                        <a:effectLst/>
                        <a:latin typeface="Arial" panose="020B0604020202020204" pitchFamily="34" charset="0"/>
                      </a:endParaRPr>
                    </a:p>
                  </a:txBody>
                  <a:tcPr marL="9525" marR="9525" marT="9525" marB="0" anchor="b">
                    <a:solidFill>
                      <a:schemeClr val="bg1"/>
                    </a:solidFill>
                  </a:tcPr>
                </a:tc>
              </a:tr>
              <a:tr h="213059">
                <a:tc>
                  <a:txBody>
                    <a:bodyPr/>
                    <a:lstStyle/>
                    <a:p>
                      <a:pPr algn="l" fontAlgn="b"/>
                      <a:r>
                        <a:rPr lang="en-US" sz="1600" u="none" strike="noStrike" dirty="0">
                          <a:effectLst/>
                        </a:rPr>
                        <a:t>Fall</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VSP 121</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Industrial Safety Electronics</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1.5</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25352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VEE 100</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Soldering and Mechanical Techniques</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1.5</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VEE 103</a:t>
                      </a:r>
                      <a:endParaRPr lang="en-US" sz="1600" b="0" i="0" u="none" strike="noStrike">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Electronics Fundamentals I</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1" u="none" strike="noStrike" dirty="0">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r>
              <a:tr h="213059">
                <a:tc>
                  <a:txBody>
                    <a:bodyPr/>
                    <a:lstStyle/>
                    <a:p>
                      <a:pPr algn="l" fontAlgn="b"/>
                      <a:r>
                        <a:rPr lang="en-US" sz="1600" u="none" strike="noStrike" dirty="0">
                          <a:effectLst/>
                        </a:rPr>
                        <a:t>Spring</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VEE 104</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Electronics Fundamentals II</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4</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VEE 110</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Discrete Devices I</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VEM 110</a:t>
                      </a:r>
                      <a:endParaRPr lang="en-US" sz="1600" b="0" i="0" u="none" strike="noStrike">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Workshop Fabrication</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VEE 135</a:t>
                      </a:r>
                      <a:endParaRPr lang="en-US" sz="1600" b="0" i="0" u="none" strike="noStrike">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Digital Electronics I</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1"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0" u="none" strike="noStrike" dirty="0">
                        <a:effectLst/>
                        <a:latin typeface="Arial" panose="020B0604020202020204" pitchFamily="34" charset="0"/>
                      </a:endParaRPr>
                    </a:p>
                  </a:txBody>
                  <a:tcPr marL="9525" marR="9525" marT="9525" marB="0" anchor="b"/>
                </a:tc>
              </a:tr>
              <a:tr h="213059">
                <a:tc>
                  <a:txBody>
                    <a:bodyPr/>
                    <a:lstStyle/>
                    <a:p>
                      <a:pPr algn="l" fontAlgn="b"/>
                      <a:r>
                        <a:rPr lang="en-US" sz="1600" u="none" strike="noStrike">
                          <a:effectLst/>
                        </a:rPr>
                        <a:t>Summer</a:t>
                      </a:r>
                      <a:endParaRPr lang="en-US" sz="1600" b="0" i="0" u="none" strike="noStrike">
                        <a:effectLst/>
                        <a:latin typeface="Arial" panose="020B0604020202020204" pitchFamily="34" charset="0"/>
                      </a:endParaRPr>
                    </a:p>
                  </a:txBody>
                  <a:tcPr marL="9525" marR="9525" marT="9525" marB="0" anchor="b">
                    <a:solidFill>
                      <a:srgbClr val="00B0F0"/>
                    </a:solidFill>
                  </a:tcPr>
                </a:tc>
                <a:tc>
                  <a:txBody>
                    <a:bodyPr/>
                    <a:lstStyle/>
                    <a:p>
                      <a:pPr algn="l" fontAlgn="b"/>
                      <a:r>
                        <a:rPr lang="en-US" sz="1600" u="none" strike="noStrike">
                          <a:effectLst/>
                        </a:rPr>
                        <a:t>VEE 125</a:t>
                      </a:r>
                      <a:endParaRPr lang="en-US" sz="1600" b="0" i="0" u="none" strike="noStrike">
                        <a:effectLst/>
                        <a:latin typeface="Arial" panose="020B0604020202020204" pitchFamily="34" charset="0"/>
                      </a:endParaRPr>
                    </a:p>
                  </a:txBody>
                  <a:tcPr marL="9525" marR="9525" marT="9525" marB="0" anchor="b">
                    <a:solidFill>
                      <a:srgbClr val="00B0F0"/>
                    </a:solidFill>
                  </a:tcPr>
                </a:tc>
                <a:tc>
                  <a:txBody>
                    <a:bodyPr/>
                    <a:lstStyle/>
                    <a:p>
                      <a:pPr algn="l" fontAlgn="b"/>
                      <a:r>
                        <a:rPr lang="en-US" sz="1600" u="none" strike="noStrike">
                          <a:effectLst/>
                        </a:rPr>
                        <a:t>Electronics Circuits</a:t>
                      </a:r>
                      <a:endParaRPr lang="en-US" sz="1600" b="0" i="1" u="none" strike="noStrike">
                        <a:effectLst/>
                        <a:latin typeface="Arial" panose="020B0604020202020204" pitchFamily="34" charset="0"/>
                      </a:endParaRPr>
                    </a:p>
                  </a:txBody>
                  <a:tcPr marL="9525" marR="9525" marT="9525" marB="0" anchor="b">
                    <a:solidFill>
                      <a:srgbClr val="00B0F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00B0F0"/>
                    </a:solidFill>
                  </a:tcPr>
                </a:tc>
              </a:tr>
              <a:tr h="213059">
                <a:tc>
                  <a:txBody>
                    <a:bodyPr/>
                    <a:lstStyle/>
                    <a:p>
                      <a:pPr algn="l" fontAlgn="b"/>
                      <a:r>
                        <a:rPr lang="en-US" sz="1600" u="none" strike="noStrike" dirty="0">
                          <a:effectLst/>
                        </a:rPr>
                        <a:t>Sophomores</a:t>
                      </a:r>
                      <a:endParaRPr lang="en-US" sz="1600" b="1" i="1" u="none" strike="noStrike" dirty="0">
                        <a:solidFill>
                          <a:srgbClr val="0000FF"/>
                        </a:solidFill>
                        <a:effectLst/>
                        <a:latin typeface="Arial" panose="020B0604020202020204" pitchFamily="34" charset="0"/>
                      </a:endParaRPr>
                    </a:p>
                  </a:txBody>
                  <a:tcPr marL="9525" marR="9525" marT="9525" marB="0" anchor="b">
                    <a:solidFill>
                      <a:srgbClr val="FFC000"/>
                    </a:solidFill>
                  </a:tcPr>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1"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0" u="none" strike="noStrike" dirty="0">
                        <a:effectLst/>
                        <a:latin typeface="Arial" panose="020B0604020202020204" pitchFamily="34" charset="0"/>
                      </a:endParaRPr>
                    </a:p>
                  </a:txBody>
                  <a:tcPr marL="9525" marR="9525" marT="9525" marB="0" anchor="b"/>
                </a:tc>
              </a:tr>
              <a:tr h="213059">
                <a:tc>
                  <a:txBody>
                    <a:bodyPr/>
                    <a:lstStyle/>
                    <a:p>
                      <a:pPr algn="l" fontAlgn="b"/>
                      <a:r>
                        <a:rPr lang="en-US" sz="1600" u="none" strike="noStrike" dirty="0">
                          <a:effectLst/>
                        </a:rPr>
                        <a:t>Fall</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VEE 223</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a:effectLst/>
                        </a:rPr>
                        <a:t>PC Hardware and Software</a:t>
                      </a:r>
                      <a:endParaRPr lang="en-US" sz="1600" b="0" i="1" u="none" strike="noStrike">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4</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VEE 222</a:t>
                      </a:r>
                      <a:endParaRPr lang="en-US" sz="1600" b="0" i="0" u="none" strike="noStrike" dirty="0">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Discrete Devices II</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VEE 235</a:t>
                      </a:r>
                      <a:endParaRPr lang="en-US" sz="1600" b="0" i="0" u="none" strike="noStrike">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Digital electronics II</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VTE 281</a:t>
                      </a:r>
                      <a:endParaRPr lang="en-US" sz="1600" b="0" i="0" u="none" strike="noStrike">
                        <a:effectLst/>
                        <a:latin typeface="Arial" panose="020B0604020202020204" pitchFamily="34" charset="0"/>
                      </a:endParaRPr>
                    </a:p>
                  </a:txBody>
                  <a:tcPr marL="9525" marR="9525" marT="9525" marB="0" anchor="b">
                    <a:solidFill>
                      <a:srgbClr val="FFFF00"/>
                    </a:solidFill>
                  </a:tcPr>
                </a:tc>
                <a:tc>
                  <a:txBody>
                    <a:bodyPr/>
                    <a:lstStyle/>
                    <a:p>
                      <a:pPr algn="l" fontAlgn="b"/>
                      <a:r>
                        <a:rPr lang="en-US" sz="1600" u="none" strike="noStrike" dirty="0">
                          <a:effectLst/>
                        </a:rPr>
                        <a:t>Cellular Phone Repair</a:t>
                      </a:r>
                      <a:endParaRPr lang="en-US" sz="1600" b="0" i="1" u="none" strike="noStrike" dirty="0">
                        <a:effectLst/>
                        <a:latin typeface="Arial" panose="020B0604020202020204" pitchFamily="34" charset="0"/>
                      </a:endParaRPr>
                    </a:p>
                  </a:txBody>
                  <a:tcPr marL="9525" marR="9525" marT="9525" marB="0" anchor="b">
                    <a:solidFill>
                      <a:srgbClr val="FFFF0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FFFF0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 </a:t>
                      </a:r>
                      <a:endParaRPr lang="en-US" sz="1600" b="0" i="1" u="none" strike="noStrike">
                        <a:effectLst/>
                        <a:latin typeface="Arial" panose="020B0604020202020204" pitchFamily="34" charset="0"/>
                      </a:endParaRPr>
                    </a:p>
                  </a:txBody>
                  <a:tcPr marL="9525" marR="9525" marT="9525" marB="0" anchor="b"/>
                </a:tc>
                <a:tc>
                  <a:txBody>
                    <a:bodyPr/>
                    <a:lstStyle/>
                    <a:p>
                      <a:pPr algn="l" fontAlgn="b"/>
                      <a:r>
                        <a:rPr lang="en-US" sz="1600" u="none" strike="noStrike" dirty="0">
                          <a:effectLst/>
                        </a:rPr>
                        <a:t> </a:t>
                      </a:r>
                      <a:endParaRPr lang="en-US" sz="1600" b="0" i="0" u="none" strike="noStrike" dirty="0">
                        <a:effectLst/>
                        <a:latin typeface="Arial" panose="020B0604020202020204" pitchFamily="34" charset="0"/>
                      </a:endParaRPr>
                    </a:p>
                  </a:txBody>
                  <a:tcPr marL="9525" marR="9525" marT="9525" marB="0" anchor="b"/>
                </a:tc>
              </a:tr>
              <a:tr h="250190">
                <a:tc>
                  <a:txBody>
                    <a:bodyPr/>
                    <a:lstStyle/>
                    <a:p>
                      <a:pPr algn="l" fontAlgn="b"/>
                      <a:r>
                        <a:rPr lang="en-US" sz="1600" u="none" strike="noStrike" dirty="0">
                          <a:effectLst/>
                        </a:rPr>
                        <a:t>Spring </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VEE 224</a:t>
                      </a:r>
                      <a:endParaRPr lang="en-US" sz="1600" b="0" i="0" u="none" strike="noStrike" dirty="0">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Video System and Product Servicing</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4</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VEE 225</a:t>
                      </a:r>
                      <a:endParaRPr lang="en-US" sz="1600" b="0" i="0" u="none" strike="noStrike">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Business Machine Servicing</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4</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213059">
                <a:tc>
                  <a:txBody>
                    <a:bodyPr/>
                    <a:lstStyle/>
                    <a:p>
                      <a:pPr algn="l" fontAlgn="b"/>
                      <a:r>
                        <a:rPr lang="en-US" sz="1600" u="none" strike="noStrike">
                          <a:effectLst/>
                        </a:rPr>
                        <a:t> </a:t>
                      </a:r>
                      <a:endParaRPr lang="en-US" sz="1600" b="0" i="0" u="none" strike="noStrike">
                        <a:effectLst/>
                        <a:latin typeface="Arial" panose="020B0604020202020204" pitchFamily="34" charset="0"/>
                      </a:endParaRPr>
                    </a:p>
                  </a:txBody>
                  <a:tcPr marL="9525" marR="9525" marT="9525" marB="0" anchor="b"/>
                </a:tc>
                <a:tc>
                  <a:txBody>
                    <a:bodyPr/>
                    <a:lstStyle/>
                    <a:p>
                      <a:pPr algn="l" fontAlgn="b"/>
                      <a:r>
                        <a:rPr lang="en-US" sz="1600" u="none" strike="noStrike">
                          <a:effectLst/>
                        </a:rPr>
                        <a:t>VEE 240</a:t>
                      </a:r>
                      <a:endParaRPr lang="en-US" sz="1600" b="0" i="0" u="none" strike="noStrike">
                        <a:effectLst/>
                        <a:latin typeface="Arial" panose="020B0604020202020204" pitchFamily="34" charset="0"/>
                      </a:endParaRPr>
                    </a:p>
                  </a:txBody>
                  <a:tcPr marL="9525" marR="9525" marT="9525" marB="0" anchor="b">
                    <a:solidFill>
                      <a:srgbClr val="92D050"/>
                    </a:solidFill>
                  </a:tcPr>
                </a:tc>
                <a:tc>
                  <a:txBody>
                    <a:bodyPr/>
                    <a:lstStyle/>
                    <a:p>
                      <a:pPr algn="l" fontAlgn="b"/>
                      <a:r>
                        <a:rPr lang="en-US" sz="1600" u="none" strike="noStrike" dirty="0">
                          <a:effectLst/>
                        </a:rPr>
                        <a:t>Signal Processing</a:t>
                      </a:r>
                      <a:endParaRPr lang="en-US" sz="1600" b="0" i="1" u="none" strike="noStrike" dirty="0">
                        <a:effectLst/>
                        <a:latin typeface="Arial" panose="020B0604020202020204" pitchFamily="34" charset="0"/>
                      </a:endParaRPr>
                    </a:p>
                  </a:txBody>
                  <a:tcPr marL="9525" marR="9525" marT="9525" marB="0" anchor="b">
                    <a:solidFill>
                      <a:srgbClr val="92D050"/>
                    </a:solidFill>
                  </a:tcPr>
                </a:tc>
                <a:tc>
                  <a:txBody>
                    <a:bodyPr/>
                    <a:lstStyle/>
                    <a:p>
                      <a:pPr algn="r" fontAlgn="b"/>
                      <a:r>
                        <a:rPr lang="en-US" sz="1600" u="none" strike="noStrike" dirty="0">
                          <a:effectLst/>
                        </a:rPr>
                        <a:t>3</a:t>
                      </a:r>
                      <a:endParaRPr lang="en-US" sz="1600" b="0" i="0" u="none" strike="noStrike" dirty="0">
                        <a:effectLst/>
                        <a:latin typeface="Arial" panose="020B0604020202020204" pitchFamily="34" charset="0"/>
                      </a:endParaRPr>
                    </a:p>
                  </a:txBody>
                  <a:tcPr marL="9525" marR="9525" marT="9525" marB="0" anchor="b">
                    <a:solidFill>
                      <a:srgbClr val="92D050"/>
                    </a:solidFill>
                  </a:tcPr>
                </a:tc>
              </a:tr>
              <a:tr h="213059">
                <a:tc>
                  <a:txBody>
                    <a:bodyPr/>
                    <a:lstStyle/>
                    <a:p>
                      <a:pPr algn="l" fontAlgn="b"/>
                      <a:r>
                        <a:rPr lang="en-US" sz="1600" b="0" i="0" u="none" strike="noStrike" dirty="0" smtClean="0">
                          <a:effectLst/>
                          <a:latin typeface="Arial" panose="020B0604020202020204" pitchFamily="34" charset="0"/>
                        </a:rPr>
                        <a:t>Total</a:t>
                      </a:r>
                      <a:endParaRPr lang="en-US" sz="1600" b="0" i="0" u="none" strike="noStrike" dirty="0">
                        <a:effectLst/>
                        <a:latin typeface="Arial" panose="020B0604020202020204" pitchFamily="34" charset="0"/>
                      </a:endParaRPr>
                    </a:p>
                  </a:txBody>
                  <a:tcPr marL="9525" marR="9525" marT="9525" marB="0" anchor="b">
                    <a:solidFill>
                      <a:srgbClr val="FFC000"/>
                    </a:solidFill>
                  </a:tcPr>
                </a:tc>
                <a:tc>
                  <a:txBody>
                    <a:bodyPr/>
                    <a:lstStyle/>
                    <a:p>
                      <a:pPr algn="l" fontAlgn="b"/>
                      <a:endParaRPr lang="en-US" sz="1600" b="0" i="0" u="none" strike="noStrike" dirty="0">
                        <a:effectLst/>
                        <a:latin typeface="Arial" panose="020B0604020202020204" pitchFamily="34" charset="0"/>
                      </a:endParaRPr>
                    </a:p>
                  </a:txBody>
                  <a:tcPr marL="9525" marR="9525" marT="9525" marB="0" anchor="b"/>
                </a:tc>
                <a:tc>
                  <a:txBody>
                    <a:bodyPr/>
                    <a:lstStyle/>
                    <a:p>
                      <a:pPr algn="l" fontAlgn="b"/>
                      <a:endParaRPr lang="en-US" sz="1600" b="0" i="0" u="none" strike="noStrike" dirty="0">
                        <a:effectLst/>
                        <a:latin typeface="Arial" panose="020B0604020202020204" pitchFamily="34" charset="0"/>
                      </a:endParaRPr>
                    </a:p>
                  </a:txBody>
                  <a:tcPr marL="9525" marR="9525" marT="9525" marB="0" anchor="b"/>
                </a:tc>
                <a:tc>
                  <a:txBody>
                    <a:bodyPr/>
                    <a:lstStyle/>
                    <a:p>
                      <a:pPr algn="r" fontAlgn="b"/>
                      <a:r>
                        <a:rPr lang="en-US" sz="1600" u="none" strike="noStrike" dirty="0">
                          <a:effectLst/>
                        </a:rPr>
                        <a:t>46</a:t>
                      </a:r>
                      <a:endParaRPr lang="en-US" sz="1600" b="0" i="0" u="none" strike="noStrike" dirty="0">
                        <a:effectLst/>
                        <a:latin typeface="Arial" panose="020B0604020202020204" pitchFamily="34" charset="0"/>
                      </a:endParaRPr>
                    </a:p>
                  </a:txBody>
                  <a:tcPr marL="9525" marR="9525" marT="9525" marB="0" anchor="b">
                    <a:solidFill>
                      <a:srgbClr val="FFC000"/>
                    </a:solidFill>
                  </a:tcPr>
                </a:tc>
              </a:tr>
            </a:tbl>
          </a:graphicData>
        </a:graphic>
      </p:graphicFrame>
    </p:spTree>
    <p:extLst>
      <p:ext uri="{BB962C8B-B14F-4D97-AF65-F5344CB8AC3E}">
        <p14:creationId xmlns:p14="http://schemas.microsoft.com/office/powerpoint/2010/main" val="912480439"/>
      </p:ext>
    </p:extLst>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Wisp</Template>
  <TotalTime>2747</TotalTime>
  <Words>928</Words>
  <Application>Microsoft Office PowerPoint</Application>
  <PresentationFormat>Widescreen</PresentationFormat>
  <Paragraphs>263</Paragraphs>
  <Slides>16</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16</vt:i4>
      </vt:variant>
    </vt:vector>
  </HeadingPairs>
  <TitlesOfParts>
    <vt:vector size="24" baseType="lpstr">
      <vt:lpstr>AR BLANCA</vt:lpstr>
      <vt:lpstr>Arial</vt:lpstr>
      <vt:lpstr>Calibri</vt:lpstr>
      <vt:lpstr>Cambria</vt:lpstr>
      <vt:lpstr>Century Gothic</vt:lpstr>
      <vt:lpstr>Times New Roman</vt:lpstr>
      <vt:lpstr>Wingdings 3</vt:lpstr>
      <vt:lpstr>Wisp</vt:lpstr>
      <vt:lpstr>Welcome!!! Trade and Technology Department  Advisory Council</vt:lpstr>
      <vt:lpstr>Associate in Applied Science (AAS)</vt:lpstr>
      <vt:lpstr>Electronics Technology</vt:lpstr>
      <vt:lpstr>PowerPoint Presentation</vt:lpstr>
      <vt:lpstr>Telecommunication Technology</vt:lpstr>
      <vt:lpstr>PowerPoint Presentation</vt:lpstr>
      <vt:lpstr>Electronics Engineering Technology</vt:lpstr>
      <vt:lpstr>PowerPoint Presentation</vt:lpstr>
      <vt:lpstr>Electronics Technology</vt:lpstr>
      <vt:lpstr>Telecommunication</vt:lpstr>
      <vt:lpstr>Telecommunication Program Challenges</vt:lpstr>
      <vt:lpstr>Electronics Program Challenges</vt:lpstr>
      <vt:lpstr>Program Direction</vt:lpstr>
      <vt:lpstr>Program Direction</vt:lpstr>
      <vt:lpstr>PowerPoint Presentation</vt:lpstr>
      <vt:lpstr>End of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Trade and Technical Department</dc:title>
  <dc:creator>Instructor1</dc:creator>
  <cp:lastModifiedBy>Danilo</cp:lastModifiedBy>
  <cp:revision>35</cp:revision>
  <cp:lastPrinted>2016-02-23T22:23:56Z</cp:lastPrinted>
  <dcterms:created xsi:type="dcterms:W3CDTF">2015-09-06T21:35:28Z</dcterms:created>
  <dcterms:modified xsi:type="dcterms:W3CDTF">2016-02-24T02:29:42Z</dcterms:modified>
</cp:coreProperties>
</file>