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2"/>
  </p:notesMasterIdLst>
  <p:sldIdLst>
    <p:sldId id="257" r:id="rId2"/>
    <p:sldId id="258" r:id="rId3"/>
    <p:sldId id="260" r:id="rId4"/>
    <p:sldId id="293" r:id="rId5"/>
    <p:sldId id="259" r:id="rId6"/>
    <p:sldId id="294" r:id="rId7"/>
    <p:sldId id="300" r:id="rId8"/>
    <p:sldId id="301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95" r:id="rId27"/>
    <p:sldId id="296" r:id="rId28"/>
    <p:sldId id="297" r:id="rId29"/>
    <p:sldId id="298" r:id="rId30"/>
    <p:sldId id="299" r:id="rId3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58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tr-T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A12A52-7E4A-4F9D-9BC5-1B37AD60C2E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B6086-6936-461C-A310-5EEFFE73305D}" type="slidenum">
              <a:rPr lang="tr-TR"/>
              <a:pPr/>
              <a:t>1</a:t>
            </a:fld>
            <a:endParaRPr lang="tr-T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AB84A-139E-427B-AAD1-CF17D2FE7240}" type="slidenum">
              <a:rPr lang="tr-TR"/>
              <a:pPr/>
              <a:t>14</a:t>
            </a:fld>
            <a:endParaRPr lang="tr-T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E9F04-E1D7-472E-AA3D-7F4C125F80C5}" type="slidenum">
              <a:rPr lang="tr-TR"/>
              <a:pPr/>
              <a:t>15</a:t>
            </a:fld>
            <a:endParaRPr lang="tr-T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24EE5-F46D-41C3-AEC5-356EE9D87C17}" type="slidenum">
              <a:rPr lang="tr-TR"/>
              <a:pPr/>
              <a:t>16</a:t>
            </a:fld>
            <a:endParaRPr lang="tr-T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5C171-447B-450D-AE0E-D3AA7EA04E4C}" type="slidenum">
              <a:rPr lang="tr-TR"/>
              <a:pPr/>
              <a:t>17</a:t>
            </a:fld>
            <a:endParaRPr lang="tr-TR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22577-E49E-445B-A172-3BEBDC9FA4F2}" type="slidenum">
              <a:rPr lang="tr-TR"/>
              <a:pPr/>
              <a:t>18</a:t>
            </a:fld>
            <a:endParaRPr lang="tr-TR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19467-7C77-4A8A-A382-856C370D72C5}" type="slidenum">
              <a:rPr lang="tr-TR"/>
              <a:pPr/>
              <a:t>19</a:t>
            </a:fld>
            <a:endParaRPr lang="tr-T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AA965-A30A-494E-8022-786B7DF4543C}" type="slidenum">
              <a:rPr lang="tr-TR"/>
              <a:pPr/>
              <a:t>20</a:t>
            </a:fld>
            <a:endParaRPr lang="tr-TR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451AA-9D93-4BE7-B958-5B667678B61D}" type="slidenum">
              <a:rPr lang="tr-TR"/>
              <a:pPr/>
              <a:t>21</a:t>
            </a:fld>
            <a:endParaRPr lang="tr-TR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D3A09-313E-4932-ADC2-DACF1EECB713}" type="slidenum">
              <a:rPr lang="tr-TR"/>
              <a:pPr/>
              <a:t>22</a:t>
            </a:fld>
            <a:endParaRPr lang="tr-TR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F6501-4A25-4CE6-92CE-93217781EB26}" type="slidenum">
              <a:rPr lang="tr-TR"/>
              <a:pPr/>
              <a:t>23</a:t>
            </a:fld>
            <a:endParaRPr lang="tr-TR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96D08-01DC-4668-B72B-1F66425F3086}" type="slidenum">
              <a:rPr lang="tr-TR"/>
              <a:pPr/>
              <a:t>2</a:t>
            </a:fld>
            <a:endParaRPr lang="tr-T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8535B-A1E7-4391-83FE-FA308DD9478B}" type="slidenum">
              <a:rPr lang="tr-TR"/>
              <a:pPr/>
              <a:t>24</a:t>
            </a:fld>
            <a:endParaRPr lang="tr-TR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B208C-2F60-4754-BE7B-09ED5E446F68}" type="slidenum">
              <a:rPr lang="tr-TR"/>
              <a:pPr/>
              <a:t>25</a:t>
            </a:fld>
            <a:endParaRPr lang="tr-T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B677E-2AAA-47BF-ADC3-870725C827D0}" type="slidenum">
              <a:rPr lang="tr-TR"/>
              <a:pPr/>
              <a:t>3</a:t>
            </a:fld>
            <a:endParaRPr lang="tr-T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95098-1FF0-444E-81DB-30B201A26CC8}" type="slidenum">
              <a:rPr lang="tr-TR"/>
              <a:pPr/>
              <a:t>5</a:t>
            </a:fld>
            <a:endParaRPr lang="tr-T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D6398-EB9D-47A8-ABD6-CA7398B41D15}" type="slidenum">
              <a:rPr lang="tr-TR"/>
              <a:pPr/>
              <a:t>9</a:t>
            </a:fld>
            <a:endParaRPr lang="tr-T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A6D07-661E-49F5-85C6-514BF6467757}" type="slidenum">
              <a:rPr lang="tr-TR"/>
              <a:pPr/>
              <a:t>10</a:t>
            </a:fld>
            <a:endParaRPr lang="tr-T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7E114-C2F5-42A0-8EE6-45D9B4BB438A}" type="slidenum">
              <a:rPr lang="tr-TR"/>
              <a:pPr/>
              <a:t>11</a:t>
            </a:fld>
            <a:endParaRPr lang="tr-T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7A93B-0BC2-43AE-80EC-4C2BFA74BCC0}" type="slidenum">
              <a:rPr lang="tr-TR"/>
              <a:pPr/>
              <a:t>12</a:t>
            </a:fld>
            <a:endParaRPr lang="tr-TR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4501E-04C2-44B7-834F-1307BC667CA8}" type="slidenum">
              <a:rPr lang="tr-TR"/>
              <a:pPr/>
              <a:t>13</a:t>
            </a:fld>
            <a:endParaRPr lang="tr-TR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8479EB-A910-4EE1-A1DD-D4925CCE4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624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625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46ED-74C3-4A9E-AC16-1EB52399E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5644-49EE-4EE3-8C9F-0CA464430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DB3C959D-1AFC-4B5D-84DF-DA59CC5B2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3BEBB-9A84-4A86-AFEE-F7EC2586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38B0D-38E3-451C-8003-E2D73DB4C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1F9EB-FDB5-4C36-AF53-A0E1F5874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618EA-0330-4CCB-9722-1A6A52934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9DEA7-EEA9-4116-BAEC-89AD3AB73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32BD-9E1A-43CF-84E0-293B06FB5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3836-FD62-473D-A941-7A2C07907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EB18E-32E4-476E-915C-406C51C22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D9A2972-6EDA-4BBE-A471-DF7783137A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5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eorge\Local Settings\Temporary Internet Files\Content.IE5\EIP5ZMWY\MP90040201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42" y="3429000"/>
            <a:ext cx="6372225" cy="2133600"/>
          </a:xfrm>
        </p:spPr>
        <p:txBody>
          <a:bodyPr/>
          <a:lstStyle/>
          <a:p>
            <a:r>
              <a:rPr lang="en-US" dirty="0"/>
              <a:t>Travel Patterns and Trends (chapter 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Destination in 2001</a:t>
            </a:r>
          </a:p>
        </p:txBody>
      </p:sp>
      <p:graphicFrame>
        <p:nvGraphicFramePr>
          <p:cNvPr id="185477" name="Group 133"/>
          <p:cNvGraphicFramePr>
            <a:graphicFrameLocks noGrp="1"/>
          </p:cNvGraphicFramePr>
          <p:nvPr>
            <p:ph idx="1"/>
          </p:nvPr>
        </p:nvGraphicFramePr>
        <p:xfrm>
          <a:off x="1473200" y="1989138"/>
          <a:ext cx="6915150" cy="3924935"/>
        </p:xfrm>
        <a:graphic>
          <a:graphicData uri="http://schemas.openxmlformats.org/drawingml/2006/table">
            <a:tbl>
              <a:tblPr/>
              <a:tblGrid>
                <a:gridCol w="1012825"/>
                <a:gridCol w="2174875"/>
                <a:gridCol w="2719388"/>
                <a:gridCol w="1008062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Number of Arrivals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77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49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45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Italy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33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United Kingdom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23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Russan Fed.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22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Mexico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5126038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65288" y="190500"/>
            <a:ext cx="7010400" cy="1527175"/>
          </a:xfrm>
        </p:spPr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Destination in 2001</a:t>
            </a:r>
          </a:p>
        </p:txBody>
      </p:sp>
      <p:graphicFrame>
        <p:nvGraphicFramePr>
          <p:cNvPr id="189500" name="Group 60"/>
          <p:cNvGraphicFramePr>
            <a:graphicFrameLocks noGrp="1"/>
          </p:cNvGraphicFramePr>
          <p:nvPr>
            <p:ph idx="1"/>
          </p:nvPr>
        </p:nvGraphicFramePr>
        <p:xfrm>
          <a:off x="1476375" y="2066925"/>
          <a:ext cx="6767513" cy="3749040"/>
        </p:xfrm>
        <a:graphic>
          <a:graphicData uri="http://schemas.openxmlformats.org/drawingml/2006/table">
            <a:tbl>
              <a:tblPr/>
              <a:tblGrid>
                <a:gridCol w="990600"/>
                <a:gridCol w="2128838"/>
                <a:gridCol w="2660650"/>
                <a:gridCol w="987425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Number of Arrivals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Austria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18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Germany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18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Hungary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Hong Kong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Greece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Earners in 2001</a:t>
            </a:r>
          </a:p>
        </p:txBody>
      </p:sp>
      <p:graphicFrame>
        <p:nvGraphicFramePr>
          <p:cNvPr id="191561" name="Group 73"/>
          <p:cNvGraphicFramePr>
            <a:graphicFrameLocks noGrp="1"/>
          </p:cNvGraphicFramePr>
          <p:nvPr>
            <p:ph idx="1"/>
          </p:nvPr>
        </p:nvGraphicFramePr>
        <p:xfrm>
          <a:off x="1401763" y="2565400"/>
          <a:ext cx="6265862" cy="3925253"/>
        </p:xfrm>
        <a:graphic>
          <a:graphicData uri="http://schemas.openxmlformats.org/drawingml/2006/table">
            <a:tbl>
              <a:tblPr/>
              <a:tblGrid>
                <a:gridCol w="1073150"/>
                <a:gridCol w="2308225"/>
                <a:gridCol w="28844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United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$80.7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$36.7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$33.5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$29.0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United Kingdom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$19.0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Germany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$18.0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$19.9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Earners in 2001</a:t>
            </a:r>
          </a:p>
        </p:txBody>
      </p:sp>
      <p:graphicFrame>
        <p:nvGraphicFramePr>
          <p:cNvPr id="193584" name="Group 48"/>
          <p:cNvGraphicFramePr>
            <a:graphicFrameLocks noGrp="1"/>
          </p:cNvGraphicFramePr>
          <p:nvPr>
            <p:ph idx="1"/>
          </p:nvPr>
        </p:nvGraphicFramePr>
        <p:xfrm>
          <a:off x="1616075" y="2254250"/>
          <a:ext cx="5476875" cy="3488690"/>
        </p:xfrm>
        <a:graphic>
          <a:graphicData uri="http://schemas.openxmlformats.org/drawingml/2006/table">
            <a:tbl>
              <a:tblPr/>
              <a:tblGrid>
                <a:gridCol w="938213"/>
                <a:gridCol w="2017712"/>
                <a:gridCol w="252095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Mexico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Switzerland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Singapore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$9.0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Spenders in 2001</a:t>
            </a:r>
          </a:p>
        </p:txBody>
      </p:sp>
      <p:graphicFrame>
        <p:nvGraphicFramePr>
          <p:cNvPr id="195634" name="Group 50"/>
          <p:cNvGraphicFramePr>
            <a:graphicFrameLocks noGrp="1"/>
          </p:cNvGraphicFramePr>
          <p:nvPr>
            <p:ph idx="1"/>
          </p:nvPr>
        </p:nvGraphicFramePr>
        <p:xfrm>
          <a:off x="1546225" y="2133600"/>
          <a:ext cx="6986588" cy="3925253"/>
        </p:xfrm>
        <a:graphic>
          <a:graphicData uri="http://schemas.openxmlformats.org/drawingml/2006/table">
            <a:tbl>
              <a:tblPr/>
              <a:tblGrid>
                <a:gridCol w="1022350"/>
                <a:gridCol w="2197100"/>
                <a:gridCol w="3767138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Expenditure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United 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Germany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United Kingdom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Italy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Netherland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Top 15 Tourism Spenders in 2001</a:t>
            </a:r>
          </a:p>
        </p:txBody>
      </p:sp>
      <p:graphicFrame>
        <p:nvGraphicFramePr>
          <p:cNvPr id="197680" name="Group 48"/>
          <p:cNvGraphicFramePr>
            <a:graphicFrameLocks noGrp="1"/>
          </p:cNvGraphicFramePr>
          <p:nvPr>
            <p:ph idx="1"/>
          </p:nvPr>
        </p:nvGraphicFramePr>
        <p:xfrm>
          <a:off x="1616075" y="2254250"/>
          <a:ext cx="6411913" cy="3488690"/>
        </p:xfrm>
        <a:graphic>
          <a:graphicData uri="http://schemas.openxmlformats.org/drawingml/2006/table">
            <a:tbl>
              <a:tblPr/>
              <a:tblGrid>
                <a:gridCol w="938213"/>
                <a:gridCol w="2016125"/>
                <a:gridCol w="3457575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Destinations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Expenditure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Belgium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Austria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9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Korea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Switzerland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Taiwan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US$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Tourism Growth</a:t>
            </a:r>
            <a:br>
              <a:rPr lang="en-US" sz="3800"/>
            </a:br>
            <a:r>
              <a:rPr lang="en-US" sz="3800"/>
              <a:t>Average Number of Vacations (2001)</a:t>
            </a:r>
          </a:p>
        </p:txBody>
      </p:sp>
      <p:graphicFrame>
        <p:nvGraphicFramePr>
          <p:cNvPr id="203831" name="Group 55"/>
          <p:cNvGraphicFramePr>
            <a:graphicFrameLocks noGrp="1"/>
          </p:cNvGraphicFramePr>
          <p:nvPr>
            <p:ph idx="1"/>
          </p:nvPr>
        </p:nvGraphicFramePr>
        <p:xfrm>
          <a:off x="1617663" y="2205038"/>
          <a:ext cx="4178300" cy="3845560"/>
        </p:xfrm>
        <a:graphic>
          <a:graphicData uri="http://schemas.openxmlformats.org/drawingml/2006/table">
            <a:tbl>
              <a:tblPr/>
              <a:tblGrid>
                <a:gridCol w="2016125"/>
                <a:gridCol w="21621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Italy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42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Germany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Brazil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34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Korea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Japan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058025" cy="1143000"/>
          </a:xfrm>
        </p:spPr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Trends</a:t>
            </a:r>
            <a:br>
              <a:rPr lang="en-US" sz="3200" dirty="0"/>
            </a:br>
            <a:r>
              <a:rPr lang="en-US" sz="3200" dirty="0"/>
              <a:t>International Arrivals by Region Forecast</a:t>
            </a:r>
          </a:p>
        </p:txBody>
      </p:sp>
      <p:graphicFrame>
        <p:nvGraphicFramePr>
          <p:cNvPr id="207968" name="Group 96"/>
          <p:cNvGraphicFramePr>
            <a:graphicFrameLocks noGrp="1"/>
          </p:cNvGraphicFramePr>
          <p:nvPr>
            <p:ph idx="1"/>
          </p:nvPr>
        </p:nvGraphicFramePr>
        <p:xfrm>
          <a:off x="611188" y="2286000"/>
          <a:ext cx="7556500" cy="3528378"/>
        </p:xfrm>
        <a:graphic>
          <a:graphicData uri="http://schemas.openxmlformats.org/drawingml/2006/table">
            <a:tbl>
              <a:tblPr/>
              <a:tblGrid>
                <a:gridCol w="2363787"/>
                <a:gridCol w="942975"/>
                <a:gridCol w="1022350"/>
                <a:gridCol w="944563"/>
                <a:gridCol w="228282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Annual 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Europe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East Asia/Pacific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Americas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Africa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Middle 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South Asia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964" name="Text Box 92"/>
          <p:cNvSpPr txBox="1">
            <a:spLocks noChangeArrowheads="1"/>
          </p:cNvSpPr>
          <p:nvPr/>
        </p:nvSpPr>
        <p:spPr bwMode="auto">
          <a:xfrm>
            <a:off x="4038600" y="5872163"/>
            <a:ext cx="147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(in Millions)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autoUpdateAnimBg="0"/>
      <p:bldP spid="2079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214414" y="2428868"/>
            <a:ext cx="72009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As a region, Europe is the world’s number one destination.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In 1995, the region attracted two-thirds of all international tourist arrivals.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It is also the leader in intra-regional travel: it is estimated that 80% of the visitors to Europe are other Europeans. </a:t>
            </a:r>
            <a:r>
              <a:rPr lang="en-US" sz="2000" dirty="0">
                <a:solidFill>
                  <a:schemeClr val="hlink"/>
                </a:solidFill>
                <a:sym typeface="Wingdings" pitchFamily="2" charset="2"/>
              </a:rPr>
              <a:t>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714356"/>
            <a:ext cx="7010400" cy="1003319"/>
          </a:xfrm>
        </p:spPr>
        <p:txBody>
          <a:bodyPr/>
          <a:lstStyle/>
          <a:p>
            <a:r>
              <a:rPr lang="en-US" sz="3200" dirty="0"/>
              <a:t>Regional Travel </a:t>
            </a:r>
            <a:r>
              <a:rPr lang="en-US" sz="3200" dirty="0" smtClean="0"/>
              <a:t>Patterns &amp; 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Europe</a:t>
            </a:r>
            <a:endParaRPr lang="en-US" sz="3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uiExpand="1" build="allAtOnce" autoUpdateAnimBg="0"/>
      <p:bldP spid="2058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1187450" y="2768600"/>
            <a:ext cx="72009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Leading destinations are: France, Spain, Italy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However there is a decrease in the growth rates of foreign arrivals, attributed to saturation levels and poor exchange rates.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As a sub</a:t>
            </a:r>
            <a:r>
              <a:rPr lang="fr-CH" sz="2400">
                <a:solidFill>
                  <a:schemeClr val="hlink"/>
                </a:solidFill>
              </a:rPr>
              <a:t>-</a:t>
            </a:r>
            <a:r>
              <a:rPr lang="en-US" sz="2400">
                <a:solidFill>
                  <a:schemeClr val="hlink"/>
                </a:solidFill>
              </a:rPr>
              <a:t>region within Europe, the Eastern Mediterranean countries, such as Turkey and Israel and central European sub-region will be in increase of arrival growth rate. </a:t>
            </a:r>
            <a:r>
              <a:rPr lang="en-US" sz="2000">
                <a:solidFill>
                  <a:schemeClr val="hlink"/>
                </a:solidFill>
                <a:sym typeface="Wingdings" pitchFamily="2" charset="2"/>
              </a:rPr>
              <a:t>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 </a:t>
            </a:r>
            <a:r>
              <a:rPr lang="en-US" sz="3200" dirty="0"/>
              <a:t>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Europe</a:t>
            </a:r>
            <a:endParaRPr lang="en-US" sz="3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uiExpand="1" build="allAtOnce" autoUpdateAnimBg="0"/>
      <p:bldP spid="2129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87450" y="1785926"/>
            <a:ext cx="7200900" cy="4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International and regional travel trends such as 1. visitor </a:t>
            </a:r>
            <a:r>
              <a:rPr lang="en-US" sz="2400" dirty="0" smtClean="0">
                <a:solidFill>
                  <a:schemeClr val="hlink"/>
                </a:solidFill>
              </a:rPr>
              <a:t>arrivals </a:t>
            </a:r>
          </a:p>
          <a:p>
            <a:pPr marL="360363" indent="-360363">
              <a:spcBef>
                <a:spcPct val="40000"/>
              </a:spcBef>
            </a:pP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2. </a:t>
            </a:r>
            <a:r>
              <a:rPr lang="en-US" sz="2400" u="sng" dirty="0">
                <a:solidFill>
                  <a:schemeClr val="hlink"/>
                </a:solidFill>
              </a:rPr>
              <a:t>tourism </a:t>
            </a:r>
            <a:r>
              <a:rPr lang="en-US" sz="2400" u="sng" dirty="0" smtClean="0">
                <a:solidFill>
                  <a:schemeClr val="hlink"/>
                </a:solidFill>
              </a:rPr>
              <a:t>receipts </a:t>
            </a:r>
            <a:r>
              <a:rPr lang="en-US" sz="2400" dirty="0" smtClean="0">
                <a:solidFill>
                  <a:schemeClr val="hlink"/>
                </a:solidFill>
              </a:rPr>
              <a:t>(amount of $ spent by tourists in a given country during specific time period.)</a:t>
            </a:r>
          </a:p>
          <a:p>
            <a:pPr marL="360363" indent="-360363">
              <a:spcBef>
                <a:spcPct val="40000"/>
              </a:spcBef>
            </a:pP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3. top </a:t>
            </a:r>
            <a:r>
              <a:rPr lang="en-US" sz="2400" dirty="0" smtClean="0">
                <a:solidFill>
                  <a:schemeClr val="hlink"/>
                </a:solidFill>
              </a:rPr>
              <a:t>destinations</a:t>
            </a:r>
          </a:p>
          <a:p>
            <a:pPr marL="360363" indent="-360363">
              <a:spcBef>
                <a:spcPct val="40000"/>
              </a:spcBef>
            </a:pP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endParaRPr lang="en-US" sz="2400" dirty="0" smtClean="0">
              <a:solidFill>
                <a:schemeClr val="hlink"/>
              </a:solidFill>
            </a:endParaRPr>
          </a:p>
          <a:p>
            <a:pPr marL="360363" indent="-360363">
              <a:spcBef>
                <a:spcPct val="40000"/>
              </a:spcBef>
            </a:pP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endParaRPr lang="en-US" dirty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1482725" y="620713"/>
            <a:ext cx="4602163" cy="1143000"/>
          </a:xfrm>
        </p:spPr>
        <p:txBody>
          <a:bodyPr/>
          <a:lstStyle/>
          <a:p>
            <a:r>
              <a:rPr lang="tr-TR" sz="3800"/>
              <a:t>Introduction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1187450" y="2143116"/>
            <a:ext cx="72009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growth of travel in East Asia and the Pacific has been particularly rapid.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From a region with arrivals totaling fewer than 100.000 in 1950, 7.2 million in 1970, 88 million international arrivals in 1995.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forecast shows East Asia and the Pacific moving ahead of the Americas, ranking second in 2010. </a:t>
            </a:r>
            <a:r>
              <a:rPr lang="en-US" sz="2000" dirty="0">
                <a:solidFill>
                  <a:schemeClr val="hlink"/>
                </a:solidFill>
                <a:sym typeface="Wingdings" pitchFamily="2" charset="2"/>
              </a:rPr>
              <a:t>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 </a:t>
            </a:r>
            <a:r>
              <a:rPr lang="en-US" sz="3200" dirty="0"/>
              <a:t>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Asia </a:t>
            </a:r>
            <a:r>
              <a:rPr lang="en-US" sz="3800" dirty="0"/>
              <a:t>and the Pacific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allAtOnce" autoUpdateAnimBg="0"/>
      <p:bldP spid="21504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1187450" y="1928802"/>
            <a:ext cx="720090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Top destinations include China, Hong Kong, Singapore.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Indonesia, Malaysia, Cambodia and Vietnam will continue to grow as well.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China has the potential to be a particularly rich source of outbound travelers, with its rapidly expanding economy. </a:t>
            </a:r>
            <a:endParaRPr lang="en-US" dirty="0" smtClean="0">
              <a:solidFill>
                <a:schemeClr val="hlink"/>
              </a:solidFill>
            </a:endParaRP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Travel in mostly by air and sea (expensive form of travel)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Travel focus on social and cultural discoveries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Less restriction on travel among countries in the same region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Countries share some common cultural and social characteristics</a:t>
            </a:r>
            <a:endParaRPr lang="en-US" dirty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Regional Travel </a:t>
            </a:r>
            <a:r>
              <a:rPr lang="en-US" sz="3200" dirty="0" smtClean="0"/>
              <a:t>Patterns &amp; 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Asia </a:t>
            </a:r>
            <a:r>
              <a:rPr lang="en-US" sz="3800" dirty="0"/>
              <a:t>and the Pacific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  <p:bldP spid="21709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187450" y="2428868"/>
            <a:ext cx="7200900" cy="291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South Asia region has made impressive development in recent years, starting at a smaller base.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The region is compromised of </a:t>
            </a:r>
            <a:r>
              <a:rPr lang="en-US" dirty="0" smtClean="0">
                <a:solidFill>
                  <a:schemeClr val="hlink"/>
                </a:solidFill>
              </a:rPr>
              <a:t>India (top destination), </a:t>
            </a:r>
            <a:r>
              <a:rPr lang="en-US" dirty="0">
                <a:solidFill>
                  <a:schemeClr val="hlink"/>
                </a:solidFill>
              </a:rPr>
              <a:t>Sri Lanka, Maldives (based on its beach resorts), Nepal (which offers special interest tourism), </a:t>
            </a:r>
            <a:r>
              <a:rPr lang="en-US" dirty="0" err="1">
                <a:solidFill>
                  <a:schemeClr val="hlink"/>
                </a:solidFill>
              </a:rPr>
              <a:t>İran</a:t>
            </a:r>
            <a:r>
              <a:rPr lang="en-US" dirty="0">
                <a:solidFill>
                  <a:schemeClr val="hlink"/>
                </a:solidFill>
              </a:rPr>
              <a:t>, Bangladesh.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>
                <a:solidFill>
                  <a:schemeClr val="hlink"/>
                </a:solidFill>
              </a:rPr>
              <a:t>Since 1993, the regional growth rate was three times higher than the world average. </a:t>
            </a:r>
            <a:endParaRPr lang="en-US" dirty="0" smtClean="0">
              <a:solidFill>
                <a:schemeClr val="hlink"/>
              </a:solidFill>
            </a:endParaRP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chemeClr val="hlink"/>
                </a:solidFill>
                <a:sym typeface="Wingdings" pitchFamily="2" charset="2"/>
              </a:rPr>
              <a:t>Increase in travel due to better air transportation access and increase international trade in the region</a:t>
            </a:r>
            <a:endParaRPr lang="en-US" dirty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500042"/>
            <a:ext cx="7010400" cy="1217633"/>
          </a:xfrm>
        </p:spPr>
        <p:txBody>
          <a:bodyPr/>
          <a:lstStyle/>
          <a:p>
            <a:r>
              <a:rPr lang="en-US" sz="3800" dirty="0"/>
              <a:t>Regional </a:t>
            </a:r>
            <a:r>
              <a:rPr lang="en-US" sz="3800" dirty="0" smtClean="0"/>
              <a:t>Travel Patterns &amp; </a:t>
            </a:r>
            <a:r>
              <a:rPr lang="en-US" sz="3800" dirty="0"/>
              <a:t>Trends</a:t>
            </a:r>
            <a:br>
              <a:rPr lang="en-US" sz="3800" dirty="0"/>
            </a:br>
            <a:r>
              <a:rPr lang="en-US" sz="3800" dirty="0" smtClean="0"/>
              <a:t>South </a:t>
            </a:r>
            <a:r>
              <a:rPr lang="en-US" sz="3800" dirty="0"/>
              <a:t>Asia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allAtOnce" autoUpdateAnimBg="0"/>
      <p:bldP spid="21914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1187450" y="2071678"/>
            <a:ext cx="7200900" cy="340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USA and Canada, like western Europe have reached their peak, meaning that growth for outbound tourism will slow.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Intra-regional tourism dominates: In 1995, 75% of total arrivals were intra regional tourist flows.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Cuba &amp; Mexico experienced the quickest growth rate of all the countries of the Americas. </a:t>
            </a:r>
            <a:endParaRPr lang="en-US" sz="2000" dirty="0">
              <a:solidFill>
                <a:schemeClr val="hlink"/>
              </a:solidFill>
              <a:sym typeface="Wingdings" pitchFamily="2" charset="2"/>
            </a:endParaRP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hlink"/>
                </a:solidFill>
                <a:sym typeface="Wingdings" pitchFamily="2" charset="2"/>
              </a:rPr>
              <a:t>Cheaper modes of transportation</a:t>
            </a:r>
            <a:endParaRPr lang="en-US" sz="2000" dirty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 </a:t>
            </a:r>
            <a:r>
              <a:rPr lang="en-US" sz="3200" dirty="0"/>
              <a:t>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Americas</a:t>
            </a:r>
            <a:endParaRPr lang="en-US" sz="3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allAtOnce" autoUpdateAnimBg="0"/>
      <p:bldP spid="22118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187450" y="2768600"/>
            <a:ext cx="72009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Middle East was the fastest growing region for 1995. 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Top destinations include </a:t>
            </a:r>
            <a:r>
              <a:rPr lang="en-US" sz="2400" dirty="0" smtClean="0">
                <a:solidFill>
                  <a:schemeClr val="hlink"/>
                </a:solidFill>
              </a:rPr>
              <a:t>Egypt (top destination), Jordan</a:t>
            </a:r>
            <a:r>
              <a:rPr lang="en-US" sz="2400" dirty="0">
                <a:solidFill>
                  <a:schemeClr val="hlink"/>
                </a:solidFill>
              </a:rPr>
              <a:t>, Bahrain and Lebanon.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Rapid growth was explained by a renewed interest in cultural tourism and an increase of political stability in the region. </a:t>
            </a:r>
            <a:r>
              <a:rPr lang="en-US" sz="2000" dirty="0">
                <a:solidFill>
                  <a:schemeClr val="hlink"/>
                </a:solidFill>
                <a:sym typeface="Wingdings" pitchFamily="2" charset="2"/>
              </a:rPr>
              <a:t>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500042"/>
            <a:ext cx="7010400" cy="1217633"/>
          </a:xfrm>
        </p:spPr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 </a:t>
            </a:r>
            <a:r>
              <a:rPr lang="en-US" sz="3200" dirty="0"/>
              <a:t>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Middle </a:t>
            </a:r>
            <a:r>
              <a:rPr lang="en-US" sz="3800" dirty="0"/>
              <a:t>East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allAtOnce" autoUpdateAnimBg="0"/>
      <p:bldP spid="22323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187450" y="2768600"/>
            <a:ext cx="72009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Africa is a problematic tourist destination: political instability, military disturbances, health apprehension have discouraged travelers. 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One exception: South Africa enjoyed growth in both leisure and travel business.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For the future, Africa needs improving political stability. </a:t>
            </a:r>
            <a:r>
              <a:rPr lang="en-US" sz="2000">
                <a:solidFill>
                  <a:schemeClr val="hlink"/>
                </a:solidFill>
                <a:sym typeface="Wingdings" pitchFamily="2" charset="2"/>
              </a:rPr>
              <a:t>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571480"/>
            <a:ext cx="7010400" cy="1146195"/>
          </a:xfrm>
        </p:spPr>
        <p:txBody>
          <a:bodyPr/>
          <a:lstStyle/>
          <a:p>
            <a:r>
              <a:rPr lang="en-US" sz="3200" dirty="0"/>
              <a:t>Regional </a:t>
            </a:r>
            <a:r>
              <a:rPr lang="en-US" sz="3200" dirty="0" smtClean="0"/>
              <a:t>Travel Patterns &amp; </a:t>
            </a:r>
            <a:r>
              <a:rPr lang="en-US" sz="3200" dirty="0"/>
              <a:t>Trends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Africa</a:t>
            </a:r>
            <a:endParaRPr lang="en-US" sz="3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allAtOnce" autoUpdateAnimBg="0"/>
      <p:bldP spid="22630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477000" cy="1752600"/>
          </a:xfrm>
        </p:spPr>
        <p:txBody>
          <a:bodyPr/>
          <a:lstStyle/>
          <a:p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7253310" cy="4000528"/>
          </a:xfrm>
        </p:spPr>
        <p:txBody>
          <a:bodyPr/>
          <a:lstStyle/>
          <a:p>
            <a:pPr lvl="1">
              <a:buNone/>
            </a:pPr>
            <a:r>
              <a:rPr lang="en-US" i="1" dirty="0" smtClean="0"/>
              <a:t>Changing demographics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Mostly young travelers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Travel by retirees/senior citizens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Increase in family market travelers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32" y="500042"/>
            <a:ext cx="6477000" cy="1752600"/>
          </a:xfrm>
        </p:spPr>
        <p:txBody>
          <a:bodyPr/>
          <a:lstStyle/>
          <a:p>
            <a:r>
              <a:rPr lang="en-US" dirty="0" smtClean="0"/>
              <a:t>Technological Advances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33600" y="2500306"/>
            <a:ext cx="6477000" cy="392909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Transportation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Internet/Computerized Reservation System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and Russia open their doors to World Tourism</a:t>
            </a:r>
          </a:p>
          <a:p>
            <a:r>
              <a:rPr lang="en-US" dirty="0" smtClean="0"/>
              <a:t>Establish demographic government and free market economies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sustainable Tourism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Sustainable Tourism- </a:t>
            </a:r>
            <a:r>
              <a:rPr lang="en-US" sz="2400" dirty="0" smtClean="0"/>
              <a:t>the ability of a destination to remain completive against newer, less explored destinations; to attract first time visitors as well as repeaters; to remain culturally unique and be in balance with the environment</a:t>
            </a:r>
          </a:p>
          <a:p>
            <a:pPr lvl="2"/>
            <a:r>
              <a:rPr lang="en-US" dirty="0" smtClean="0"/>
              <a:t>Limitation on infrastructure development (environment protection)</a:t>
            </a:r>
          </a:p>
          <a:p>
            <a:pPr lvl="2"/>
            <a:r>
              <a:rPr lang="en-US" dirty="0" smtClean="0"/>
              <a:t>Eco tourism</a:t>
            </a:r>
          </a:p>
          <a:p>
            <a:pPr lvl="2"/>
            <a:r>
              <a:rPr lang="en-US" dirty="0" smtClean="0"/>
              <a:t>Creation of organizations geared toward protection and conservation of natural 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1187450" y="2000240"/>
            <a:ext cx="72009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understanding of trends is important as they provide an indication to what is likely to occur in the future for planning and marketing a touristic destination.</a:t>
            </a:r>
          </a:p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External </a:t>
            </a:r>
            <a:r>
              <a:rPr lang="en-US" sz="2400" dirty="0" smtClean="0">
                <a:solidFill>
                  <a:schemeClr val="hlink"/>
                </a:solidFill>
              </a:rPr>
              <a:t>factors including:</a:t>
            </a:r>
          </a:p>
          <a:p>
            <a:pPr marL="817563" lvl="1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hlink"/>
                </a:solidFill>
              </a:rPr>
              <a:t> political </a:t>
            </a:r>
          </a:p>
          <a:p>
            <a:pPr marL="817563" lvl="1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hlink"/>
                </a:solidFill>
              </a:rPr>
              <a:t>demographic</a:t>
            </a:r>
            <a:r>
              <a:rPr lang="en-US" sz="2400" dirty="0">
                <a:solidFill>
                  <a:schemeClr val="hlink"/>
                </a:solidFill>
              </a:rPr>
              <a:t>, </a:t>
            </a:r>
            <a:endParaRPr lang="en-US" sz="2400" dirty="0" smtClean="0">
              <a:solidFill>
                <a:schemeClr val="hlink"/>
              </a:solidFill>
            </a:endParaRPr>
          </a:p>
          <a:p>
            <a:pPr marL="817563" lvl="1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hlink"/>
                </a:solidFill>
              </a:rPr>
              <a:t>social </a:t>
            </a:r>
            <a:r>
              <a:rPr lang="en-US" sz="2400" dirty="0">
                <a:solidFill>
                  <a:schemeClr val="hlink"/>
                </a:solidFill>
              </a:rPr>
              <a:t>and technological </a:t>
            </a:r>
            <a:r>
              <a:rPr lang="en-US" sz="2400" dirty="0" smtClean="0">
                <a:solidFill>
                  <a:schemeClr val="hlink"/>
                </a:solidFill>
              </a:rPr>
              <a:t>changes </a:t>
            </a:r>
            <a:r>
              <a:rPr lang="en-US" sz="2400" dirty="0">
                <a:solidFill>
                  <a:schemeClr val="hlink"/>
                </a:solidFill>
              </a:rPr>
              <a:t>will also be considered. </a:t>
            </a:r>
            <a:endParaRPr lang="en-US" dirty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482725" y="620713"/>
            <a:ext cx="3233738" cy="1143000"/>
          </a:xfrm>
        </p:spPr>
        <p:txBody>
          <a:bodyPr/>
          <a:lstStyle/>
          <a:p>
            <a:r>
              <a:rPr lang="tr-TR" sz="3800"/>
              <a:t>Introduction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Safety/Security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Threat of international conflicts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Aviation Safety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Tourism Growth </a:t>
            </a:r>
            <a:br>
              <a:rPr lang="en-US" sz="3600" dirty="0" smtClean="0"/>
            </a:br>
            <a:r>
              <a:rPr lang="en-US" sz="3600" dirty="0" smtClean="0"/>
              <a:t>Domestic &amp; International Tourism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INTERNATIONAL vs. DOMESTIC TOURISM TRENDS 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200" dirty="0" smtClean="0"/>
              <a:t>Domestic tourism dominates in some countries because of geographical reasons. </a:t>
            </a:r>
          </a:p>
          <a:p>
            <a:pPr lvl="1"/>
            <a:r>
              <a:rPr lang="en-US" sz="2200" dirty="0" smtClean="0"/>
              <a:t>International tourism dominates in some countries because the location of a country is more conducive to trips outside of the country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071538" y="1643050"/>
            <a:ext cx="7200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hlink"/>
                </a:solidFill>
              </a:rPr>
              <a:t>The WTO estimates that the scale of world domestic tourism far exceeds that of world international tourism. In 1995...</a:t>
            </a:r>
          </a:p>
        </p:txBody>
      </p:sp>
      <p:graphicFrame>
        <p:nvGraphicFramePr>
          <p:cNvPr id="73783" name="Group 55"/>
          <p:cNvGraphicFramePr>
            <a:graphicFrameLocks noGrp="1"/>
          </p:cNvGraphicFramePr>
          <p:nvPr>
            <p:ph idx="1"/>
          </p:nvPr>
        </p:nvGraphicFramePr>
        <p:xfrm>
          <a:off x="714348" y="3357562"/>
          <a:ext cx="6484938" cy="1371600"/>
        </p:xfrm>
        <a:graphic>
          <a:graphicData uri="http://schemas.openxmlformats.org/drawingml/2006/table">
            <a:tbl>
              <a:tblPr/>
              <a:tblGrid>
                <a:gridCol w="4683125"/>
                <a:gridCol w="1801813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domestic tourist arrivals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5.6 billion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international tourist arrivals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567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World's Top Destinations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43042" y="1142984"/>
            <a:ext cx="5786478" cy="514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Top Tourism Destinations: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France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United States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Spain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Italy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United Kingdom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Top Tourism Receipts: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United States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France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Italy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Spain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United Kingdom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428604"/>
            <a:ext cx="6477000" cy="771516"/>
          </a:xfrm>
        </p:spPr>
        <p:txBody>
          <a:bodyPr/>
          <a:lstStyle/>
          <a:p>
            <a:r>
              <a:rPr lang="en-US" u="sng" dirty="0" smtClean="0"/>
              <a:t>Tourism Generators and Expenditures </a:t>
            </a:r>
            <a:endParaRPr lang="en-US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28794" y="1714488"/>
            <a:ext cx="6681806" cy="4000512"/>
          </a:xfrm>
        </p:spPr>
        <p:txBody>
          <a:bodyPr/>
          <a:lstStyle/>
          <a:p>
            <a:r>
              <a:rPr lang="en-US" sz="2400" dirty="0" smtClean="0">
                <a:solidFill>
                  <a:schemeClr val="hlink"/>
                </a:solidFill>
              </a:rPr>
              <a:t>1.</a:t>
            </a:r>
            <a:r>
              <a:rPr lang="en-US" sz="2400" u="sng" dirty="0" smtClean="0">
                <a:solidFill>
                  <a:schemeClr val="hlink"/>
                </a:solidFill>
              </a:rPr>
              <a:t>Tourism generators- </a:t>
            </a:r>
            <a:r>
              <a:rPr lang="en-US" sz="2400" dirty="0" smtClean="0">
                <a:solidFill>
                  <a:schemeClr val="hlink"/>
                </a:solidFill>
              </a:rPr>
              <a:t>a category of information on outbound and inbound tourists</a:t>
            </a:r>
          </a:p>
          <a:p>
            <a:endParaRPr lang="en-US" sz="2400" dirty="0" smtClean="0">
              <a:solidFill>
                <a:schemeClr val="hlink"/>
              </a:solidFill>
            </a:endParaRPr>
          </a:p>
          <a:p>
            <a:r>
              <a:rPr lang="en-US" sz="2400" dirty="0" smtClean="0">
                <a:solidFill>
                  <a:schemeClr val="hlink"/>
                </a:solidFill>
              </a:rPr>
              <a:t>2. </a:t>
            </a:r>
            <a:r>
              <a:rPr lang="en-US" sz="2400" u="sng" dirty="0" smtClean="0">
                <a:solidFill>
                  <a:schemeClr val="hlink"/>
                </a:solidFill>
              </a:rPr>
              <a:t>tourism expenditures </a:t>
            </a:r>
            <a:r>
              <a:rPr lang="en-US" sz="2400" u="sng" dirty="0" smtClean="0">
                <a:solidFill>
                  <a:schemeClr val="hlink"/>
                </a:solidFill>
              </a:rPr>
              <a:t>-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</a:rPr>
              <a:t>amount of $ spent by tourists for travel </a:t>
            </a:r>
            <a:r>
              <a:rPr lang="en-US" sz="2400" dirty="0" smtClean="0">
                <a:solidFill>
                  <a:schemeClr val="hlink"/>
                </a:solidFill>
              </a:rPr>
              <a:t>experiences.</a:t>
            </a:r>
          </a:p>
          <a:p>
            <a:endParaRPr lang="en-US" sz="2400" dirty="0" smtClean="0">
              <a:solidFill>
                <a:schemeClr val="hlink"/>
              </a:solidFill>
            </a:endParaRPr>
          </a:p>
          <a:p>
            <a:r>
              <a:rPr lang="en-US" sz="2400" dirty="0" smtClean="0">
                <a:solidFill>
                  <a:schemeClr val="hlink"/>
                </a:solidFill>
              </a:rPr>
              <a:t>3. </a:t>
            </a:r>
            <a:r>
              <a:rPr lang="en-US" sz="2400" u="sng" dirty="0" smtClean="0">
                <a:solidFill>
                  <a:schemeClr val="hlink"/>
                </a:solidFill>
              </a:rPr>
              <a:t>International Tourism expenditures- </a:t>
            </a:r>
            <a:r>
              <a:rPr lang="en-US" sz="2400" dirty="0" smtClean="0">
                <a:solidFill>
                  <a:schemeClr val="hlink"/>
                </a:solidFill>
              </a:rPr>
              <a:t>expenditures of outbound visitors in other countries.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Tourism Surplus and Deficit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71612"/>
            <a:ext cx="7010400" cy="4448188"/>
          </a:xfrm>
        </p:spPr>
        <p:txBody>
          <a:bodyPr/>
          <a:lstStyle/>
          <a:p>
            <a:r>
              <a:rPr lang="en-US" sz="2400" u="sng" dirty="0" smtClean="0"/>
              <a:t>Tourism surplus- </a:t>
            </a:r>
            <a:r>
              <a:rPr lang="en-US" sz="2400" dirty="0" smtClean="0"/>
              <a:t>a condition that is achieved when foreign visitors spend more $ in a particular country than total spending of a country’s own nationals when they travel abroad.</a:t>
            </a:r>
          </a:p>
          <a:p>
            <a:r>
              <a:rPr lang="en-US" sz="2400" u="sng" dirty="0" smtClean="0"/>
              <a:t>Tourism deficit- </a:t>
            </a:r>
            <a:r>
              <a:rPr lang="en-US" sz="2400" dirty="0" smtClean="0"/>
              <a:t>a condition that occurs when total expenditures spent in a foreign countries from a given country exceeds the total tourism receipts earned by foreign inbound tourists.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4984750" y="2800350"/>
            <a:ext cx="1841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187450" y="2768600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>
                <a:solidFill>
                  <a:schemeClr val="hlink"/>
                </a:solidFill>
              </a:rPr>
              <a:t>The Boom in international tourist arrivals around the globe is relatively new. Statistics &amp; projects: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Tourism Growth</a:t>
            </a:r>
            <a:br>
              <a:rPr lang="en-US" sz="3600"/>
            </a:br>
            <a:r>
              <a:rPr lang="en-US" sz="3600"/>
              <a:t>Total International Arrivals</a:t>
            </a:r>
          </a:p>
        </p:txBody>
      </p:sp>
      <p:graphicFrame>
        <p:nvGraphicFramePr>
          <p:cNvPr id="183334" name="Group 38"/>
          <p:cNvGraphicFramePr>
            <a:graphicFrameLocks noGrp="1"/>
          </p:cNvGraphicFramePr>
          <p:nvPr>
            <p:ph idx="1"/>
          </p:nvPr>
        </p:nvGraphicFramePr>
        <p:xfrm>
          <a:off x="1541463" y="3711575"/>
          <a:ext cx="5478462" cy="1950720"/>
        </p:xfrm>
        <a:graphic>
          <a:graphicData uri="http://schemas.openxmlformats.org/drawingml/2006/table">
            <a:tbl>
              <a:tblPr/>
              <a:tblGrid>
                <a:gridCol w="1157287"/>
                <a:gridCol w="432117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25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1970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160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702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1.600 million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utoUpdateAnimBg="0"/>
      <p:bldP spid="183300" grpId="0" autoUpdateAnimBg="0"/>
    </p:bldLst>
  </p:timing>
</p:sld>
</file>

<file path=ppt/theme/theme1.xml><?xml version="1.0" encoding="utf-8"?>
<a:theme xmlns:a="http://schemas.openxmlformats.org/drawingml/2006/main" name="Echo">
  <a:themeElements>
    <a:clrScheme name="Echo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1416</TotalTime>
  <Words>1356</Words>
  <Application>Microsoft PowerPoint</Application>
  <PresentationFormat>On-screen Show (4:3)</PresentationFormat>
  <Paragraphs>380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Echo</vt:lpstr>
      <vt:lpstr>Travel Patterns and Trends (chapter 2)</vt:lpstr>
      <vt:lpstr>Introduction</vt:lpstr>
      <vt:lpstr>Introduction</vt:lpstr>
      <vt:lpstr>Tourism Growth  Domestic &amp; International Tourism </vt:lpstr>
      <vt:lpstr>Slide 5</vt:lpstr>
      <vt:lpstr>World's Top Destinations</vt:lpstr>
      <vt:lpstr>Tourism Generators and Expenditures </vt:lpstr>
      <vt:lpstr>Tourism Surplus and Deficit </vt:lpstr>
      <vt:lpstr>Tourism Growth Total International Arrivals</vt:lpstr>
      <vt:lpstr>Tourism Growth Top 15 Tourism Destination in 2001</vt:lpstr>
      <vt:lpstr>Tourism Growth Top 15 Tourism Destination in 2001</vt:lpstr>
      <vt:lpstr>Tourism Growth Top 15 Tourism Earners in 2001</vt:lpstr>
      <vt:lpstr>Tourism Growth Top 15 Tourism Earners in 2001</vt:lpstr>
      <vt:lpstr>Tourism Growth Top 15 Tourism Spenders in 2001</vt:lpstr>
      <vt:lpstr>Tourism Growth Top 15 Tourism Spenders in 2001</vt:lpstr>
      <vt:lpstr>Tourism Growth Average Number of Vacations (2001)</vt:lpstr>
      <vt:lpstr>Regional Travel Patterns &amp;  Trends International Arrivals by Region Forecast</vt:lpstr>
      <vt:lpstr>Regional Travel Patterns &amp; Trends   Europe</vt:lpstr>
      <vt:lpstr>Regional Travel Patterns &amp; Trends  Europe</vt:lpstr>
      <vt:lpstr>Regional Travel Patterns &amp; Trends  Asia and the Pacific</vt:lpstr>
      <vt:lpstr>Regional Travel Patterns &amp; Trends  Asia and the Pacific</vt:lpstr>
      <vt:lpstr>Regional Travel Patterns &amp; Trends South Asia</vt:lpstr>
      <vt:lpstr>Regional Travel Patterns &amp; Trends  Americas</vt:lpstr>
      <vt:lpstr>Regional Travel Patterns &amp; Trends   Middle East</vt:lpstr>
      <vt:lpstr>Regional Travel Patterns &amp; Trends   Africa</vt:lpstr>
      <vt:lpstr>External Factors</vt:lpstr>
      <vt:lpstr>Technological Advances</vt:lpstr>
      <vt:lpstr>Political Changes</vt:lpstr>
      <vt:lpstr>Demand for sustainable Tourism Environment</vt:lpstr>
      <vt:lpstr>Safety/Security and Health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Global Tourism (chapter 1)</dc:title>
  <dc:creator>Oguz Benice</dc:creator>
  <cp:lastModifiedBy>Joyce</cp:lastModifiedBy>
  <cp:revision>144</cp:revision>
  <dcterms:created xsi:type="dcterms:W3CDTF">2004-02-08T16:05:05Z</dcterms:created>
  <dcterms:modified xsi:type="dcterms:W3CDTF">2012-01-24T23:12:53Z</dcterms:modified>
</cp:coreProperties>
</file>