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951934-D7D3-43D4-8E1B-A9909E9055D2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61D363-8724-43B1-B443-89AF38F5F0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George\Local Settings\Temporary Internet Files\Content.IE5\B25X2MRQ\MP9004422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2286000" cy="1752600"/>
          </a:xfrm>
          <a:prstGeom prst="rect">
            <a:avLst/>
          </a:prstGeom>
          <a:noFill/>
        </p:spPr>
      </p:pic>
      <p:pic>
        <p:nvPicPr>
          <p:cNvPr id="1028" name="Picture 4" descr="C:\Documents and Settings\George\Local Settings\Temporary Internet Files\Content.IE5\B25X2MRQ\MC90044010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7162800" cy="41148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Introduction to Global Tourism 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6" name="Picture 2" descr="C:\Documents and Settings\George\Local Settings\Temporary Internet Files\Content.IE5\SX0CN87D\MC90038347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28600"/>
            <a:ext cx="1640434" cy="1812341"/>
          </a:xfrm>
          <a:prstGeom prst="rect">
            <a:avLst/>
          </a:prstGeom>
          <a:noFill/>
        </p:spPr>
      </p:pic>
      <p:pic>
        <p:nvPicPr>
          <p:cNvPr id="1029" name="Picture 5" descr="C:\Documents and Settings\George\Local Settings\Temporary Internet Files\Content.IE5\7M9JKWM4\MC900438374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28600"/>
            <a:ext cx="2386584" cy="1066800"/>
          </a:xfrm>
          <a:prstGeom prst="rect">
            <a:avLst/>
          </a:prstGeom>
          <a:noFill/>
        </p:spPr>
      </p:pic>
      <p:pic>
        <p:nvPicPr>
          <p:cNvPr id="1030" name="Picture 6" descr="C:\Documents and Settings\George\Local Settings\Temporary Internet Files\Content.IE5\SX0CN87D\MC900388834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3352800"/>
            <a:ext cx="1469441" cy="182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tourism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travel industry is the world’s largest and most diverse industry. </a:t>
            </a:r>
          </a:p>
          <a:p>
            <a:pPr lvl="0"/>
            <a:r>
              <a:rPr lang="en-US" dirty="0" smtClean="0"/>
              <a:t>It is the primary source for generating revenues, employment, private sector growth, and infrastructure development. </a:t>
            </a:r>
          </a:p>
          <a:p>
            <a:pPr lvl="0"/>
            <a:r>
              <a:rPr lang="en-US" dirty="0" smtClean="0"/>
              <a:t>Travel is now easier and cheaper because of the increased accessibility of the various travel services.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Terms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b="1" dirty="0" smtClean="0"/>
              <a:t>Tourism</a:t>
            </a:r>
            <a:r>
              <a:rPr lang="en-US" sz="2000" dirty="0" smtClean="0"/>
              <a:t> – activities of persons traveling to and staying in places outside their usual environment for leisure, business, and other purposes. </a:t>
            </a:r>
          </a:p>
          <a:p>
            <a:pPr lvl="0"/>
            <a:r>
              <a:rPr lang="en-US" sz="2000" b="1" dirty="0" smtClean="0"/>
              <a:t>Travel </a:t>
            </a:r>
            <a:r>
              <a:rPr lang="en-US" sz="2000" dirty="0" smtClean="0"/>
              <a:t>– the act of moving outside one’s community for business or pleasure but not for commuting or traveling to or from work or school. </a:t>
            </a:r>
          </a:p>
          <a:p>
            <a:pPr lvl="0"/>
            <a:r>
              <a:rPr lang="en-US" sz="2000" b="1" dirty="0" smtClean="0"/>
              <a:t>Tourist </a:t>
            </a:r>
            <a:r>
              <a:rPr lang="en-US" sz="2000" dirty="0" smtClean="0"/>
              <a:t>– visitors staying at least one night in a collective or private accommodation in the place visited. </a:t>
            </a:r>
          </a:p>
          <a:p>
            <a:pPr lvl="0"/>
            <a:r>
              <a:rPr lang="en-US" sz="2000" b="1" dirty="0" smtClean="0"/>
              <a:t>Excursionist </a:t>
            </a:r>
            <a:r>
              <a:rPr lang="en-US" sz="2000" dirty="0" smtClean="0"/>
              <a:t>– visitor who does not spend the night in a collective or private accommodation in the place visited. </a:t>
            </a:r>
          </a:p>
          <a:p>
            <a:pPr lvl="0"/>
            <a:r>
              <a:rPr lang="en-US" sz="2000" b="1" dirty="0" smtClean="0"/>
              <a:t>Visitor</a:t>
            </a:r>
            <a:r>
              <a:rPr lang="en-US" sz="2000" dirty="0" smtClean="0"/>
              <a:t> – any person traveling to a place other than of his/her usual environment for less than 12 consecutive months and whose main purpose of travel is not to work for pay in the place visited. </a:t>
            </a:r>
          </a:p>
          <a:p>
            <a:r>
              <a:rPr lang="en-US" sz="2000" b="1" dirty="0" smtClean="0"/>
              <a:t>Traveler </a:t>
            </a:r>
            <a:r>
              <a:rPr lang="en-US" sz="2000" dirty="0" smtClean="0"/>
              <a:t>– any person on a trip between two or more locations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Forms of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Travel based on individual countries:</a:t>
            </a:r>
          </a:p>
          <a:p>
            <a:pPr lvl="1"/>
            <a:r>
              <a:rPr lang="en-US" sz="2000" b="1" dirty="0" smtClean="0"/>
              <a:t>International </a:t>
            </a:r>
            <a:r>
              <a:rPr lang="en-US" sz="2000" dirty="0" smtClean="0"/>
              <a:t>–when the traveler crosses a country’s borders. </a:t>
            </a:r>
          </a:p>
          <a:p>
            <a:pPr lvl="1"/>
            <a:r>
              <a:rPr lang="en-US" sz="2000" b="1" dirty="0" smtClean="0"/>
              <a:t>Domestic </a:t>
            </a:r>
            <a:r>
              <a:rPr lang="en-US" sz="2000" dirty="0" smtClean="0"/>
              <a:t>– when the traveler travels within his/her country’s borders. </a:t>
            </a:r>
          </a:p>
          <a:p>
            <a:pPr lvl="1"/>
            <a:endParaRPr lang="en-US" sz="2000" dirty="0" smtClean="0"/>
          </a:p>
          <a:p>
            <a:pPr lvl="0"/>
            <a:r>
              <a:rPr lang="en-US" sz="2000" dirty="0" smtClean="0"/>
              <a:t>Travel based on geographical locations (regional divisions): </a:t>
            </a:r>
            <a:endParaRPr lang="en-US" sz="2000" dirty="0" smtClean="0"/>
          </a:p>
          <a:p>
            <a:pPr lvl="1">
              <a:buNone/>
            </a:pPr>
            <a:r>
              <a:rPr lang="en-US" sz="1900" b="1" dirty="0" smtClean="0"/>
              <a:t>Region</a:t>
            </a:r>
            <a:r>
              <a:rPr lang="en-US" sz="1900" dirty="0" smtClean="0"/>
              <a:t>-geographically united subdivision of a larger area characterized by definitive criteria or frames of reference</a:t>
            </a:r>
          </a:p>
          <a:p>
            <a:pPr lvl="2"/>
            <a:r>
              <a:rPr lang="en-US" sz="1900" b="1" dirty="0" smtClean="0"/>
              <a:t>Three Types of region</a:t>
            </a:r>
            <a:r>
              <a:rPr lang="en-US" sz="1900" dirty="0" smtClean="0"/>
              <a:t>:</a:t>
            </a:r>
          </a:p>
          <a:p>
            <a:pPr lvl="3"/>
            <a:r>
              <a:rPr lang="en-US" sz="1900" dirty="0" smtClean="0"/>
              <a:t>Geographical region- North, South, East, West, etc.</a:t>
            </a:r>
          </a:p>
          <a:p>
            <a:pPr lvl="3"/>
            <a:r>
              <a:rPr lang="en-US" sz="1900" dirty="0" smtClean="0"/>
              <a:t>Administrative- provinces, cities</a:t>
            </a:r>
          </a:p>
          <a:p>
            <a:pPr lvl="3"/>
            <a:r>
              <a:rPr lang="en-US" sz="1900" dirty="0" smtClean="0"/>
              <a:t>Location with a more physical nature- “lake district”. “Pacific Basin” ,etc.</a:t>
            </a:r>
          </a:p>
          <a:p>
            <a:pPr lvl="3"/>
            <a:endParaRPr lang="en-US" sz="1900" dirty="0" smtClean="0"/>
          </a:p>
          <a:p>
            <a:pPr lvl="3"/>
            <a:endParaRPr lang="en-US" sz="1900" dirty="0" smtClean="0"/>
          </a:p>
          <a:p>
            <a:pPr lvl="3"/>
            <a:endParaRPr lang="en-US" sz="1900" dirty="0" smtClean="0"/>
          </a:p>
          <a:p>
            <a:pPr lvl="3"/>
            <a:endParaRPr lang="en-US" sz="800" dirty="0" smtClean="0"/>
          </a:p>
          <a:p>
            <a:pPr lvl="3"/>
            <a:endParaRPr lang="en-US" sz="800" dirty="0" smtClean="0"/>
          </a:p>
          <a:p>
            <a:pPr lvl="3"/>
            <a:endParaRPr lang="en-US" sz="800" dirty="0" smtClean="0"/>
          </a:p>
          <a:p>
            <a:pPr lvl="3"/>
            <a:endParaRPr lang="en-US" sz="800" dirty="0" smtClean="0"/>
          </a:p>
          <a:p>
            <a:pPr lvl="1"/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/>
          <a:lstStyle/>
          <a:p>
            <a:pPr lvl="1">
              <a:buNone/>
            </a:pPr>
            <a:r>
              <a:rPr lang="en-US" sz="2000" b="1" dirty="0" smtClean="0"/>
              <a:t>Cont….</a:t>
            </a:r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Interregional</a:t>
            </a:r>
            <a:r>
              <a:rPr lang="en-US" sz="2000" dirty="0" smtClean="0"/>
              <a:t> </a:t>
            </a:r>
            <a:r>
              <a:rPr lang="en-US" sz="2000" dirty="0" smtClean="0"/>
              <a:t>– travel among various regions </a:t>
            </a:r>
          </a:p>
          <a:p>
            <a:pPr lvl="1"/>
            <a:r>
              <a:rPr lang="en-US" sz="2000" b="1" dirty="0" smtClean="0"/>
              <a:t>Intra-regional</a:t>
            </a:r>
            <a:r>
              <a:rPr lang="en-US" sz="2000" dirty="0" smtClean="0"/>
              <a:t> – travel contained within the same defined region </a:t>
            </a:r>
          </a:p>
          <a:p>
            <a:pPr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Based </a:t>
            </a:r>
            <a:r>
              <a:rPr lang="en-US" sz="2000" dirty="0" smtClean="0"/>
              <a:t>on the nationality of visitors: </a:t>
            </a:r>
          </a:p>
          <a:p>
            <a:pPr lvl="1"/>
            <a:r>
              <a:rPr lang="en-US" sz="2000" b="1" dirty="0" smtClean="0"/>
              <a:t>Inbound tourism </a:t>
            </a:r>
            <a:r>
              <a:rPr lang="en-US" sz="2000" dirty="0" smtClean="0"/>
              <a:t>– involve non-residents traveling as visitors in the given area</a:t>
            </a:r>
          </a:p>
          <a:p>
            <a:pPr lvl="1"/>
            <a:r>
              <a:rPr lang="en-US" sz="2000" b="1" dirty="0" smtClean="0"/>
              <a:t>Outbound tourism </a:t>
            </a:r>
            <a:r>
              <a:rPr lang="en-US" sz="2000" dirty="0" smtClean="0"/>
              <a:t>–  involve residents traveling as visitors in an area other than the their usual place of environment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Early ages:</a:t>
            </a:r>
            <a:endParaRPr lang="en-US" sz="2000" b="1" dirty="0" smtClean="0"/>
          </a:p>
          <a:p>
            <a:pPr lvl="0"/>
            <a:r>
              <a:rPr lang="en-US" sz="2000" dirty="0" smtClean="0"/>
              <a:t>Early tourism was motivated by the need to gather food, avoid danger, and find favorable climates. </a:t>
            </a:r>
          </a:p>
          <a:p>
            <a:pPr lvl="0"/>
            <a:r>
              <a:rPr lang="en-US" sz="2000" dirty="0" smtClean="0"/>
              <a:t>Travel became officially a trade when the Greeks invented the coin money. </a:t>
            </a:r>
          </a:p>
          <a:p>
            <a:pPr lvl="0"/>
            <a:r>
              <a:rPr lang="en-US" sz="2000" dirty="0" smtClean="0"/>
              <a:t>Planned travels boomed during the Roman civilization </a:t>
            </a:r>
            <a:endParaRPr lang="en-US" sz="2000" dirty="0" smtClean="0"/>
          </a:p>
          <a:p>
            <a:pPr lvl="0">
              <a:buNone/>
            </a:pPr>
            <a:r>
              <a:rPr lang="en-US" sz="2000" b="1" dirty="0" smtClean="0"/>
              <a:t>Middle Ages:</a:t>
            </a:r>
            <a:endParaRPr lang="en-US" sz="2000" b="1" dirty="0" smtClean="0"/>
          </a:p>
          <a:p>
            <a:pPr lvl="0"/>
            <a:r>
              <a:rPr lang="en-US" sz="2000" dirty="0" smtClean="0"/>
              <a:t>Christian pilgrimages encouraged more organized travel </a:t>
            </a:r>
            <a:endParaRPr lang="en-US" sz="2000" dirty="0" smtClean="0"/>
          </a:p>
          <a:p>
            <a:pPr lvl="0"/>
            <a:r>
              <a:rPr lang="en-US" sz="2000" dirty="0" smtClean="0"/>
              <a:t>Group tours and package tours</a:t>
            </a:r>
          </a:p>
          <a:p>
            <a:pPr lvl="0"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Renaissance or Elizabethan Era.</a:t>
            </a:r>
            <a:endParaRPr lang="en-US" sz="2000" b="1" dirty="0" smtClean="0"/>
          </a:p>
          <a:p>
            <a:pPr lvl="0"/>
            <a:r>
              <a:rPr lang="en-US" sz="2000" dirty="0" smtClean="0"/>
              <a:t>Travel to increase one’s knowledge was encouraged </a:t>
            </a:r>
            <a:r>
              <a:rPr lang="en-US" sz="2000" dirty="0" smtClean="0"/>
              <a:t>during</a:t>
            </a:r>
            <a:endParaRPr lang="en-US" sz="2000" dirty="0" smtClean="0"/>
          </a:p>
          <a:p>
            <a:pPr lvl="0"/>
            <a:r>
              <a:rPr lang="en-US" sz="2000" dirty="0" smtClean="0"/>
              <a:t>Forerunners of passports and visas were introduced.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4102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Industrial </a:t>
            </a:r>
            <a:r>
              <a:rPr lang="en-US" b="1" dirty="0" smtClean="0"/>
              <a:t>revolution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provided means of transportation for mass </a:t>
            </a:r>
            <a:r>
              <a:rPr lang="en-US" dirty="0" smtClean="0"/>
              <a:t>travelers </a:t>
            </a:r>
          </a:p>
          <a:p>
            <a:pPr lvl="1"/>
            <a:r>
              <a:rPr lang="en-US" dirty="0" smtClean="0"/>
              <a:t>Introduction of machineries powered by steam for trains and ships</a:t>
            </a:r>
          </a:p>
          <a:p>
            <a:pPr lvl="1"/>
            <a:r>
              <a:rPr lang="en-US" dirty="0" smtClean="0"/>
              <a:t>Increase in leisure time and demand for recreational travel activities</a:t>
            </a:r>
          </a:p>
          <a:p>
            <a:pPr lvl="1"/>
            <a:r>
              <a:rPr lang="en-US" dirty="0" smtClean="0"/>
              <a:t>Beginning of vacation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Modern </a:t>
            </a:r>
            <a:r>
              <a:rPr lang="en-US" b="1" dirty="0" smtClean="0"/>
              <a:t>tourism </a:t>
            </a:r>
          </a:p>
          <a:p>
            <a:pPr lvl="0"/>
            <a:r>
              <a:rPr lang="en-US" dirty="0" smtClean="0"/>
              <a:t>is </a:t>
            </a:r>
            <a:r>
              <a:rPr lang="en-US" dirty="0" smtClean="0"/>
              <a:t>highly encouraged due to more paid holidays, increase in income and more cheap means of transportation.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THE TRAVEL INDUSTRY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 smtClean="0"/>
              <a:t>Transportation and Infrastructure: </a:t>
            </a:r>
            <a:endParaRPr lang="en-US" sz="3600" b="1" dirty="0" smtClean="0"/>
          </a:p>
          <a:p>
            <a:pPr lvl="1"/>
            <a:r>
              <a:rPr lang="en-US" b="1" dirty="0" smtClean="0"/>
              <a:t>Transportation </a:t>
            </a:r>
            <a:r>
              <a:rPr lang="en-US" dirty="0" smtClean="0"/>
              <a:t>– different types of transportation that get visitors to, from and within a given destination</a:t>
            </a:r>
            <a:endParaRPr lang="en-US" sz="3200" dirty="0" smtClean="0"/>
          </a:p>
          <a:p>
            <a:pPr lvl="1"/>
            <a:r>
              <a:rPr lang="en-US" b="1" dirty="0" smtClean="0"/>
              <a:t>Infrastructure</a:t>
            </a:r>
            <a:r>
              <a:rPr lang="en-US" dirty="0" smtClean="0"/>
              <a:t> – components found on or below the ground level required for various tourism dimensions to operate effectively. </a:t>
            </a:r>
          </a:p>
          <a:p>
            <a:pPr lvl="1"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lvl="0"/>
            <a:r>
              <a:rPr lang="en-US" b="1" dirty="0" smtClean="0"/>
              <a:t>Accommodation and hospitality services: </a:t>
            </a:r>
            <a:endParaRPr lang="en-US" sz="3600" b="1" dirty="0" smtClean="0"/>
          </a:p>
          <a:p>
            <a:pPr lvl="1"/>
            <a:r>
              <a:rPr lang="en-US" b="1" dirty="0" smtClean="0"/>
              <a:t>Accommodation </a:t>
            </a:r>
            <a:r>
              <a:rPr lang="en-US" dirty="0" smtClean="0"/>
              <a:t>– lodging facilities and their related services</a:t>
            </a:r>
            <a:endParaRPr lang="en-US" sz="3200" dirty="0" smtClean="0"/>
          </a:p>
          <a:p>
            <a:pPr lvl="1"/>
            <a:r>
              <a:rPr lang="en-US" b="1" dirty="0" smtClean="0"/>
              <a:t>Food and Beverage </a:t>
            </a:r>
            <a:r>
              <a:rPr lang="en-US" dirty="0" smtClean="0"/>
              <a:t>– provision of restaurants, bars and other types of eating and drinking establishments </a:t>
            </a:r>
            <a:endParaRPr lang="en-US" sz="3200" dirty="0" smtClean="0"/>
          </a:p>
          <a:p>
            <a:pPr lvl="1"/>
            <a:r>
              <a:rPr lang="en-US" b="1" dirty="0" smtClean="0"/>
              <a:t>Support services </a:t>
            </a:r>
            <a:r>
              <a:rPr lang="en-US" dirty="0" smtClean="0"/>
              <a:t>– includes shopping facilities and services at the destination that will help fulfill the basic as well as supplementary needs of visitors.  </a:t>
            </a:r>
            <a:endParaRPr lang="en-US" sz="3600" dirty="0" smtClean="0"/>
          </a:p>
          <a:p>
            <a:pPr lvl="0"/>
            <a:r>
              <a:rPr lang="en-US" b="1" dirty="0" smtClean="0"/>
              <a:t>Travel Distribution Systems: </a:t>
            </a:r>
            <a:endParaRPr lang="en-US" sz="3600" b="1" dirty="0" smtClean="0"/>
          </a:p>
          <a:p>
            <a:pPr lvl="1"/>
            <a:r>
              <a:rPr lang="en-US" dirty="0" smtClean="0"/>
              <a:t>Direct and indirect distributors of the various hospitality and tourism products </a:t>
            </a:r>
            <a:endParaRPr lang="en-US" sz="32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3600" dirty="0" smtClean="0"/>
          </a:p>
          <a:p>
            <a:pPr lvl="0"/>
            <a:r>
              <a:rPr lang="en-US" b="1" dirty="0" smtClean="0"/>
              <a:t>Public and Private Sector: </a:t>
            </a:r>
            <a:endParaRPr lang="en-US" sz="3600" b="1" dirty="0" smtClean="0"/>
          </a:p>
          <a:p>
            <a:pPr lvl="1"/>
            <a:r>
              <a:rPr lang="en-US" b="1" dirty="0" smtClean="0"/>
              <a:t>Public sector </a:t>
            </a:r>
            <a:r>
              <a:rPr lang="en-US" dirty="0" smtClean="0"/>
              <a:t>– government agencies directly and indirectly involved in tourism </a:t>
            </a:r>
            <a:endParaRPr lang="en-US" sz="3200" dirty="0" smtClean="0"/>
          </a:p>
          <a:p>
            <a:pPr lvl="1"/>
            <a:r>
              <a:rPr lang="en-US" b="1" dirty="0" smtClean="0"/>
              <a:t>Private sector </a:t>
            </a:r>
            <a:r>
              <a:rPr lang="en-US" dirty="0" smtClean="0"/>
              <a:t>– privately-owned businesses that produce and develop services and products for the visitors. </a:t>
            </a:r>
            <a:endParaRPr lang="en-US" sz="32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IMPACTS/BENEFITS OF TRAVEL AND 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Economic </a:t>
            </a:r>
          </a:p>
          <a:p>
            <a:pPr lvl="0"/>
            <a:r>
              <a:rPr lang="en-US" dirty="0" smtClean="0"/>
              <a:t>Environmental</a:t>
            </a:r>
          </a:p>
          <a:p>
            <a:pPr lvl="0"/>
            <a:r>
              <a:rPr lang="en-US" dirty="0" smtClean="0"/>
              <a:t>Social &amp;Cultural</a:t>
            </a:r>
          </a:p>
          <a:p>
            <a:pPr lvl="0"/>
            <a:r>
              <a:rPr lang="en-US" dirty="0" smtClean="0"/>
              <a:t>Political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594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Why is tourism important?</vt:lpstr>
      <vt:lpstr>Tourism Terms Defined</vt:lpstr>
      <vt:lpstr>Various Forms of Travel</vt:lpstr>
      <vt:lpstr>Slide 5</vt:lpstr>
      <vt:lpstr>Brief History of Tourism</vt:lpstr>
      <vt:lpstr>Slide 7</vt:lpstr>
      <vt:lpstr>COMPONENTS OF THE TRAVEL INDUSTRY  </vt:lpstr>
      <vt:lpstr>IMPACTS/BENEFITS OF TRAVEL AND TOURISM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</dc:creator>
  <cp:lastModifiedBy>Joyce</cp:lastModifiedBy>
  <cp:revision>13</cp:revision>
  <dcterms:created xsi:type="dcterms:W3CDTF">2012-01-11T02:47:33Z</dcterms:created>
  <dcterms:modified xsi:type="dcterms:W3CDTF">2012-01-15T23:23:22Z</dcterms:modified>
</cp:coreProperties>
</file>